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1" r:id="rId5"/>
    <p:sldId id="267" r:id="rId6"/>
    <p:sldId id="260" r:id="rId7"/>
    <p:sldId id="262" r:id="rId8"/>
    <p:sldId id="263" r:id="rId9"/>
    <p:sldId id="264" r:id="rId10"/>
    <p:sldId id="265" r:id="rId11"/>
    <p:sldId id="268" r:id="rId12"/>
    <p:sldId id="266" r:id="rId13"/>
    <p:sldId id="269" r:id="rId14"/>
    <p:sldId id="270" r:id="rId15"/>
    <p:sldId id="271" r:id="rId16"/>
    <p:sldId id="273" r:id="rId17"/>
    <p:sldId id="274" r:id="rId18"/>
    <p:sldId id="275" r:id="rId19"/>
    <p:sldId id="276" r:id="rId20"/>
    <p:sldId id="277" r:id="rId21"/>
    <p:sldId id="278" r:id="rId22"/>
    <p:sldId id="279" r:id="rId23"/>
    <p:sldId id="280" r:id="rId24"/>
    <p:sldId id="281" r:id="rId25"/>
    <p:sldId id="282"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CC"/>
    <a:srgbClr val="CC0000"/>
    <a:srgbClr val="75A4DD"/>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70" d="100"/>
          <a:sy n="70" d="100"/>
        </p:scale>
        <p:origin x="-1368" y="-5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CC5E486-04D9-4013-9D68-6EFB73230460}" type="datetimeFigureOut">
              <a:rPr lang="en-US" smtClean="0"/>
              <a:pPr/>
              <a:t>7/13/2010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1B8EC5-5343-4E03-9F9D-695EA4501023}" type="slidenum">
              <a:rPr lang="en-US" smtClean="0"/>
              <a:pPr/>
              <a:t>‹#›</a:t>
            </a:fld>
            <a:endParaRPr lang="en-US"/>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CC5E486-04D9-4013-9D68-6EFB73230460}" type="datetimeFigureOut">
              <a:rPr lang="en-US" smtClean="0"/>
              <a:pPr/>
              <a:t>7/13/2010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1B8EC5-5343-4E03-9F9D-695EA4501023}" type="slidenum">
              <a:rPr lang="en-US" smtClean="0"/>
              <a:pPr/>
              <a:t>‹#›</a:t>
            </a:fld>
            <a:endParaRPr lang="en-US"/>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CC5E486-04D9-4013-9D68-6EFB73230460}" type="datetimeFigureOut">
              <a:rPr lang="en-US" smtClean="0"/>
              <a:pPr/>
              <a:t>7/13/2010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1B8EC5-5343-4E03-9F9D-695EA4501023}" type="slidenum">
              <a:rPr lang="en-US" smtClean="0"/>
              <a:pPr/>
              <a:t>‹#›</a:t>
            </a:fld>
            <a:endParaRPr lang="en-US"/>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CC5E486-04D9-4013-9D68-6EFB73230460}" type="datetimeFigureOut">
              <a:rPr lang="en-US" smtClean="0"/>
              <a:pPr/>
              <a:t>7/13/2010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1B8EC5-5343-4E03-9F9D-695EA4501023}" type="slidenum">
              <a:rPr lang="en-US" smtClean="0"/>
              <a:pPr/>
              <a:t>‹#›</a:t>
            </a:fld>
            <a:endParaRPr lang="en-US"/>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CC5E486-04D9-4013-9D68-6EFB73230460}" type="datetimeFigureOut">
              <a:rPr lang="en-US" smtClean="0"/>
              <a:pPr/>
              <a:t>7/13/2010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1B8EC5-5343-4E03-9F9D-695EA4501023}" type="slidenum">
              <a:rPr lang="en-US" smtClean="0"/>
              <a:pPr/>
              <a:t>‹#›</a:t>
            </a:fld>
            <a:endParaRPr lang="en-US"/>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CC5E486-04D9-4013-9D68-6EFB73230460}" type="datetimeFigureOut">
              <a:rPr lang="en-US" smtClean="0"/>
              <a:pPr/>
              <a:t>7/13/2010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11B8EC5-5343-4E03-9F9D-695EA4501023}" type="slidenum">
              <a:rPr lang="en-US" smtClean="0"/>
              <a:pPr/>
              <a:t>‹#›</a:t>
            </a:fld>
            <a:endParaRPr lang="en-US"/>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CC5E486-04D9-4013-9D68-6EFB73230460}" type="datetimeFigureOut">
              <a:rPr lang="en-US" smtClean="0"/>
              <a:pPr/>
              <a:t>7/13/2010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11B8EC5-5343-4E03-9F9D-695EA4501023}" type="slidenum">
              <a:rPr lang="en-US" smtClean="0"/>
              <a:pPr/>
              <a:t>‹#›</a:t>
            </a:fld>
            <a:endParaRPr lang="en-US"/>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CC5E486-04D9-4013-9D68-6EFB73230460}" type="datetimeFigureOut">
              <a:rPr lang="en-US" smtClean="0"/>
              <a:pPr/>
              <a:t>7/13/2010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11B8EC5-5343-4E03-9F9D-695EA4501023}" type="slidenum">
              <a:rPr lang="en-US" smtClean="0"/>
              <a:pPr/>
              <a:t>‹#›</a:t>
            </a:fld>
            <a:endParaRPr lang="en-US"/>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CC5E486-04D9-4013-9D68-6EFB73230460}" type="datetimeFigureOut">
              <a:rPr lang="en-US" smtClean="0"/>
              <a:pPr/>
              <a:t>7/13/2010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11B8EC5-5343-4E03-9F9D-695EA4501023}" type="slidenum">
              <a:rPr lang="en-US" smtClean="0"/>
              <a:pPr/>
              <a:t>‹#›</a:t>
            </a:fld>
            <a:endParaRPr lang="en-US"/>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CC5E486-04D9-4013-9D68-6EFB73230460}" type="datetimeFigureOut">
              <a:rPr lang="en-US" smtClean="0"/>
              <a:pPr/>
              <a:t>7/13/2010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11B8EC5-5343-4E03-9F9D-695EA4501023}" type="slidenum">
              <a:rPr lang="en-US" smtClean="0"/>
              <a:pPr/>
              <a:t>‹#›</a:t>
            </a:fld>
            <a:endParaRPr lang="en-US"/>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CC5E486-04D9-4013-9D68-6EFB73230460}" type="datetimeFigureOut">
              <a:rPr lang="en-US" smtClean="0"/>
              <a:pPr/>
              <a:t>7/13/2010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11B8EC5-5343-4E03-9F9D-695EA4501023}" type="slidenum">
              <a:rPr lang="en-US" smtClean="0"/>
              <a:pPr/>
              <a:t>‹#›</a:t>
            </a:fld>
            <a:endParaRPr lang="en-US"/>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C5E486-04D9-4013-9D68-6EFB73230460}" type="datetimeFigureOut">
              <a:rPr lang="en-US" smtClean="0"/>
              <a:pPr/>
              <a:t>7/13/2010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11B8EC5-5343-4E03-9F9D-695EA450102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fade/>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hyperlink" Target="http://www.mbendi.com/indy/ming/mang/au/au/p0005.htm" TargetMode="External"/><Relationship Id="rId3" Type="http://schemas.openxmlformats.org/officeDocument/2006/relationships/hyperlink" Target="http://www.water-research.net/phosphate.htm" TargetMode="External"/><Relationship Id="rId7" Type="http://schemas.openxmlformats.org/officeDocument/2006/relationships/hyperlink" Target="http://www.mbendi.com/indy/ming/mang/p0005.htm" TargetMode="External"/><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hyperlink" Target="http://www.infomine.com/commodities/manganese.asp" TargetMode="External"/><Relationship Id="rId11" Type="http://schemas.openxmlformats.org/officeDocument/2006/relationships/hyperlink" Target="http://www.kids.mongabay.com/lesson-plan" TargetMode="External"/><Relationship Id="rId5" Type="http://schemas.openxmlformats.org/officeDocument/2006/relationships/hyperlink" Target="http://www.eia.doe.gov/cneaf/coal/page/acr/table31.html" TargetMode="External"/><Relationship Id="rId10" Type="http://schemas.openxmlformats.org/officeDocument/2006/relationships/hyperlink" Target="http://www.lenntech.com/periodic/elements/mn.htm" TargetMode="External"/><Relationship Id="rId4" Type="http://schemas.openxmlformats.org/officeDocument/2006/relationships/hyperlink" Target="http://en.wikipedia.org/wiki/Coal_mining" TargetMode="External"/><Relationship Id="rId9" Type="http://schemas.openxmlformats.org/officeDocument/2006/relationships/hyperlink" Target="http://en.wikipedia.org/wiki/Coal" TargetMode="External"/></Relationships>
</file>

<file path=ppt/slides/_rels/slide25.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E:\PROJECT\coal mining pics\manganese\picture\dark-earth-wallpaper-1152x864.jpg"/>
          <p:cNvPicPr>
            <a:picLocks noChangeAspect="1" noChangeArrowheads="1"/>
          </p:cNvPicPr>
          <p:nvPr/>
        </p:nvPicPr>
        <p:blipFill>
          <a:blip r:embed="rId2"/>
          <a:srcRect/>
          <a:stretch>
            <a:fillRect/>
          </a:stretch>
        </p:blipFill>
        <p:spPr bwMode="auto">
          <a:xfrm>
            <a:off x="0" y="0"/>
            <a:ext cx="9144000" cy="6915150"/>
          </a:xfrm>
          <a:prstGeom prst="rect">
            <a:avLst/>
          </a:prstGeom>
          <a:noFill/>
          <a:effectLst>
            <a:softEdge rad="127000"/>
          </a:effectLst>
        </p:spPr>
      </p:pic>
      <p:sp>
        <p:nvSpPr>
          <p:cNvPr id="3" name="Subtitle 2"/>
          <p:cNvSpPr>
            <a:spLocks noGrp="1"/>
          </p:cNvSpPr>
          <p:nvPr>
            <p:ph type="subTitle" idx="1"/>
          </p:nvPr>
        </p:nvSpPr>
        <p:spPr>
          <a:xfrm>
            <a:off x="228600" y="3124200"/>
            <a:ext cx="8686800" cy="3352800"/>
          </a:xfrm>
        </p:spPr>
        <p:txBody>
          <a:bodyPr>
            <a:noAutofit/>
          </a:bodyPr>
          <a:lstStyle/>
          <a:p>
            <a:pPr algn="l"/>
            <a:r>
              <a:rPr lang="en-US" sz="3600" b="1" dirty="0" smtClean="0">
                <a:solidFill>
                  <a:schemeClr val="bg1"/>
                </a:solidFill>
                <a:latin typeface="+mj-lt"/>
                <a:cs typeface="Arial" pitchFamily="34" charset="0"/>
              </a:rPr>
              <a:t>Frederick Irving L. Rico		</a:t>
            </a:r>
          </a:p>
          <a:p>
            <a:pPr algn="l"/>
            <a:r>
              <a:rPr lang="en-US" sz="3600" b="1" dirty="0" smtClean="0">
                <a:solidFill>
                  <a:schemeClr val="bg1"/>
                </a:solidFill>
                <a:latin typeface="+mj-lt"/>
                <a:cs typeface="Arial" pitchFamily="34" charset="0"/>
              </a:rPr>
              <a:t>Jane Mary </a:t>
            </a:r>
            <a:r>
              <a:rPr lang="en-US" sz="3600" b="1" dirty="0" err="1" smtClean="0">
                <a:solidFill>
                  <a:schemeClr val="bg1"/>
                </a:solidFill>
                <a:latin typeface="+mj-lt"/>
                <a:cs typeface="Arial" pitchFamily="34" charset="0"/>
              </a:rPr>
              <a:t>Apelado</a:t>
            </a:r>
            <a:endParaRPr lang="en-US" sz="3600" b="1" dirty="0" smtClean="0">
              <a:solidFill>
                <a:schemeClr val="bg1"/>
              </a:solidFill>
              <a:latin typeface="+mj-lt"/>
              <a:cs typeface="Arial" pitchFamily="34" charset="0"/>
            </a:endParaRPr>
          </a:p>
          <a:p>
            <a:pPr algn="l"/>
            <a:r>
              <a:rPr lang="en-US" sz="3600" b="1" dirty="0" smtClean="0">
                <a:solidFill>
                  <a:schemeClr val="bg1"/>
                </a:solidFill>
                <a:cs typeface="Arial" pitchFamily="34" charset="0"/>
              </a:rPr>
              <a:t>Mary </a:t>
            </a:r>
            <a:r>
              <a:rPr lang="en-US" sz="3600" b="1" dirty="0" err="1" smtClean="0">
                <a:solidFill>
                  <a:schemeClr val="bg1"/>
                </a:solidFill>
                <a:cs typeface="Arial" pitchFamily="34" charset="0"/>
              </a:rPr>
              <a:t>Angelette</a:t>
            </a:r>
            <a:r>
              <a:rPr lang="en-US" sz="3600" b="1" dirty="0" smtClean="0">
                <a:solidFill>
                  <a:schemeClr val="bg1"/>
                </a:solidFill>
                <a:cs typeface="Arial" pitchFamily="34" charset="0"/>
              </a:rPr>
              <a:t> </a:t>
            </a:r>
            <a:r>
              <a:rPr lang="en-US" sz="3600" b="1" dirty="0" err="1" smtClean="0">
                <a:solidFill>
                  <a:schemeClr val="bg1"/>
                </a:solidFill>
                <a:cs typeface="Arial" pitchFamily="34" charset="0"/>
              </a:rPr>
              <a:t>Honculada</a:t>
            </a:r>
            <a:endParaRPr lang="en-US" sz="3600" b="1" dirty="0" smtClean="0">
              <a:solidFill>
                <a:schemeClr val="bg1"/>
              </a:solidFill>
              <a:cs typeface="Arial" pitchFamily="34" charset="0"/>
            </a:endParaRPr>
          </a:p>
          <a:p>
            <a:pPr algn="l"/>
            <a:r>
              <a:rPr lang="en-US" sz="3600" b="1" dirty="0" smtClean="0">
                <a:solidFill>
                  <a:schemeClr val="bg1"/>
                </a:solidFill>
                <a:latin typeface="+mj-lt"/>
                <a:cs typeface="Arial" pitchFamily="34" charset="0"/>
              </a:rPr>
              <a:t>					    </a:t>
            </a:r>
          </a:p>
          <a:p>
            <a:pPr algn="l"/>
            <a:r>
              <a:rPr lang="en-US" sz="3600" b="1" dirty="0" smtClean="0">
                <a:solidFill>
                  <a:schemeClr val="bg1"/>
                </a:solidFill>
                <a:latin typeface="+mj-lt"/>
                <a:cs typeface="Arial" pitchFamily="34" charset="0"/>
              </a:rPr>
              <a:t>					</a:t>
            </a:r>
            <a:r>
              <a:rPr lang="en-US" sz="3600" b="1" u="sng" dirty="0" smtClean="0">
                <a:solidFill>
                  <a:schemeClr val="bg1"/>
                </a:solidFill>
                <a:latin typeface="+mj-lt"/>
                <a:cs typeface="Arial" pitchFamily="34" charset="0"/>
              </a:rPr>
              <a:t>Ms. Charity Mulig</a:t>
            </a:r>
          </a:p>
          <a:p>
            <a:pPr algn="l"/>
            <a:endParaRPr lang="en-US" sz="3600" b="1" u="sng" dirty="0">
              <a:solidFill>
                <a:schemeClr val="bg1"/>
              </a:solidFill>
              <a:latin typeface="+mj-lt"/>
              <a:cs typeface="Arial" pitchFamily="34" charset="0"/>
            </a:endParaRPr>
          </a:p>
          <a:p>
            <a:endParaRPr lang="en-US" sz="3600" b="1" dirty="0" smtClean="0">
              <a:solidFill>
                <a:schemeClr val="bg1"/>
              </a:solidFill>
              <a:latin typeface="+mj-lt"/>
              <a:cs typeface="Arial" pitchFamily="34" charset="0"/>
            </a:endParaRPr>
          </a:p>
        </p:txBody>
      </p:sp>
      <p:sp>
        <p:nvSpPr>
          <p:cNvPr id="5" name="Rectangle 4"/>
          <p:cNvSpPr/>
          <p:nvPr/>
        </p:nvSpPr>
        <p:spPr>
          <a:xfrm>
            <a:off x="609600" y="533400"/>
            <a:ext cx="7848600" cy="1477328"/>
          </a:xfrm>
          <a:prstGeom prst="rect">
            <a:avLst/>
          </a:prstGeom>
          <a:noFill/>
        </p:spPr>
        <p:txBody>
          <a:bodyPr wrap="square" lIns="91440" tIns="45720" rIns="91440" bIns="45720">
            <a:spAutoFit/>
          </a:bodyPr>
          <a:lstStyle/>
          <a:p>
            <a:pPr algn="ctr"/>
            <a:r>
              <a:rPr lang="en-US" sz="9000" b="1" dirty="0" smtClean="0">
                <a:ln w="38100" cmpd="sng">
                  <a:gradFill>
                    <a:gsLst>
                      <a:gs pos="25000">
                        <a:schemeClr val="accent1">
                          <a:shade val="25000"/>
                          <a:satMod val="190000"/>
                        </a:schemeClr>
                      </a:gs>
                      <a:gs pos="80000">
                        <a:schemeClr val="accent1">
                          <a:tint val="75000"/>
                          <a:satMod val="190000"/>
                        </a:schemeClr>
                      </a:gs>
                    </a:gsLst>
                    <a:lin ang="5400000"/>
                  </a:gradFill>
                  <a:prstDash val="solid"/>
                </a:ln>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8100000" scaled="1"/>
                  <a:tileRect/>
                </a:gradFill>
                <a:effectLst>
                  <a:outerShdw blurRad="41275" dist="12700" dir="12000000" algn="tl" rotWithShape="0">
                    <a:srgbClr val="000000">
                      <a:alpha val="40000"/>
                    </a:srgbClr>
                  </a:outerShdw>
                </a:effectLst>
                <a:latin typeface="+mj-lt"/>
              </a:rPr>
              <a:t>EARTH SCIENCE</a:t>
            </a:r>
            <a:endParaRPr lang="en-US" sz="9000" b="1" cap="none" spc="0" dirty="0">
              <a:ln w="38100" cmpd="sng">
                <a:gradFill>
                  <a:gsLst>
                    <a:gs pos="25000">
                      <a:schemeClr val="accent1">
                        <a:shade val="25000"/>
                        <a:satMod val="190000"/>
                      </a:schemeClr>
                    </a:gs>
                    <a:gs pos="80000">
                      <a:schemeClr val="accent1">
                        <a:tint val="75000"/>
                        <a:satMod val="190000"/>
                      </a:schemeClr>
                    </a:gs>
                  </a:gsLst>
                  <a:lin ang="5400000"/>
                </a:gradFill>
                <a:prstDash val="solid"/>
              </a:ln>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8100000" scaled="1"/>
                <a:tileRect/>
              </a:gradFill>
              <a:effectLst>
                <a:outerShdw blurRad="41275" dist="12700" dir="12000000" algn="tl" rotWithShape="0">
                  <a:srgbClr val="000000">
                    <a:alpha val="40000"/>
                  </a:srgbClr>
                </a:outerShdw>
              </a:effectLst>
              <a:latin typeface="+mj-lt"/>
            </a:endParaRPr>
          </a:p>
        </p:txBody>
      </p:sp>
      <p:sp>
        <p:nvSpPr>
          <p:cNvPr id="6" name="Rectangle 5"/>
          <p:cNvSpPr/>
          <p:nvPr/>
        </p:nvSpPr>
        <p:spPr>
          <a:xfrm>
            <a:off x="533400" y="5257800"/>
            <a:ext cx="3652988" cy="923330"/>
          </a:xfrm>
          <a:prstGeom prst="rect">
            <a:avLst/>
          </a:prstGeom>
          <a:noFill/>
        </p:spPr>
        <p:txBody>
          <a:bodyPr wrap="none" lIns="91440" tIns="45720" rIns="91440" bIns="45720">
            <a:spAutoFit/>
          </a:bodyPr>
          <a:lstStyle/>
          <a:p>
            <a:pPr algn="ctr"/>
            <a:r>
              <a:rPr lang="en-US" sz="5400" b="1" cap="none" spc="0" dirty="0" smtClean="0">
                <a:ln w="28575">
                  <a:solidFill>
                    <a:srgbClr val="FF0000"/>
                  </a:solidFill>
                  <a:prstDash val="solid"/>
                </a:ln>
                <a:solidFill>
                  <a:srgbClr val="FFFF00"/>
                </a:solidFill>
                <a:effectLst>
                  <a:glow rad="228600">
                    <a:schemeClr val="accent1">
                      <a:satMod val="175000"/>
                      <a:alpha val="40000"/>
                    </a:schemeClr>
                  </a:glow>
                  <a:outerShdw blurRad="41275" dist="20320" dir="1800000" algn="tl" rotWithShape="0">
                    <a:srgbClr val="000000">
                      <a:alpha val="40000"/>
                    </a:srgbClr>
                  </a:outerShdw>
                  <a:reflection blurRad="6350" stA="50000" endA="300" endPos="50000" dist="29997" dir="5400000" sy="-100000" algn="bl" rotWithShape="0"/>
                </a:effectLst>
                <a:latin typeface="+mj-lt"/>
                <a:cs typeface="Arial" pitchFamily="34" charset="0"/>
              </a:rPr>
              <a:t>I - Amethyst</a:t>
            </a:r>
            <a:endParaRPr lang="en-US" sz="5400" b="1" cap="none" spc="0" dirty="0">
              <a:ln w="28575">
                <a:solidFill>
                  <a:srgbClr val="FF0000"/>
                </a:solidFill>
                <a:prstDash val="solid"/>
              </a:ln>
              <a:solidFill>
                <a:srgbClr val="FFFF00"/>
              </a:solidFill>
              <a:effectLst>
                <a:glow rad="228600">
                  <a:schemeClr val="accent1">
                    <a:satMod val="175000"/>
                    <a:alpha val="40000"/>
                  </a:schemeClr>
                </a:glow>
                <a:outerShdw blurRad="41275" dist="20320" dir="1800000" algn="tl" rotWithShape="0">
                  <a:srgbClr val="000000">
                    <a:alpha val="40000"/>
                  </a:srgbClr>
                </a:outerShdw>
                <a:reflection blurRad="6350" stA="50000" endA="300" endPos="50000" dist="29997" dir="5400000" sy="-100000" algn="bl" rotWithShape="0"/>
              </a:effectLst>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iterate type="lt">
                                    <p:tmPct val="10000"/>
                                  </p:iterate>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2000"/>
                                        <p:tgtEl>
                                          <p:spTgt spid="5">
                                            <p:txEl>
                                              <p:pRg st="0" end="0"/>
                                            </p:txEl>
                                          </p:spTgt>
                                        </p:tgtEl>
                                      </p:cBhvr>
                                    </p:animEffect>
                                    <p:anim calcmode="lin" valueType="num">
                                      <p:cBhvr>
                                        <p:cTn id="8" dur="2000" fill="hold"/>
                                        <p:tgtEl>
                                          <p:spTgt spid="5">
                                            <p:txEl>
                                              <p:pRg st="0" end="0"/>
                                            </p:txEl>
                                          </p:spTgt>
                                        </p:tgtEl>
                                        <p:attrNameLst>
                                          <p:attrName>ppt_w</p:attrName>
                                        </p:attrNameLst>
                                      </p:cBhvr>
                                      <p:tavLst>
                                        <p:tav tm="0" fmla="#ppt_w*sin(2.5*pi*$)">
                                          <p:val>
                                            <p:fltVal val="0"/>
                                          </p:val>
                                        </p:tav>
                                        <p:tav tm="100000">
                                          <p:val>
                                            <p:fltVal val="1"/>
                                          </p:val>
                                        </p:tav>
                                      </p:tavLst>
                                    </p:anim>
                                    <p:anim calcmode="lin" valueType="num">
                                      <p:cBhvr>
                                        <p:cTn id="9" dur="2000" fill="hold"/>
                                        <p:tgtEl>
                                          <p:spTgt spid="5">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56" presetClass="entr" presetSubtype="0" fill="hold" nodeType="clickEffect">
                                  <p:stCondLst>
                                    <p:cond delay="0"/>
                                  </p:stCondLst>
                                  <p:iterate type="lt">
                                    <p:tmPct val="10000"/>
                                  </p:iterate>
                                  <p:childTnLst>
                                    <p:set>
                                      <p:cBhvr>
                                        <p:cTn id="13" dur="1" fill="hold">
                                          <p:stCondLst>
                                            <p:cond delay="0"/>
                                          </p:stCondLst>
                                        </p:cTn>
                                        <p:tgtEl>
                                          <p:spTgt spid="3">
                                            <p:txEl>
                                              <p:pRg st="0" end="0"/>
                                            </p:txEl>
                                          </p:spTgt>
                                        </p:tgtEl>
                                        <p:attrNameLst>
                                          <p:attrName>style.visibility</p:attrName>
                                        </p:attrNameLst>
                                      </p:cBhvr>
                                      <p:to>
                                        <p:strVal val="visible"/>
                                      </p:to>
                                    </p:set>
                                    <p:anim by="(-#ppt_w*2)" calcmode="lin" valueType="num">
                                      <p:cBhvr rctx="PPT">
                                        <p:cTn id="14" dur="500" autoRev="1" fill="hold">
                                          <p:stCondLst>
                                            <p:cond delay="0"/>
                                          </p:stCondLst>
                                        </p:cTn>
                                        <p:tgtEl>
                                          <p:spTgt spid="3">
                                            <p:txEl>
                                              <p:pRg st="0" end="0"/>
                                            </p:txEl>
                                          </p:spTgt>
                                        </p:tgtEl>
                                        <p:attrNameLst>
                                          <p:attrName>ppt_w</p:attrName>
                                        </p:attrNameLst>
                                      </p:cBhvr>
                                    </p:anim>
                                    <p:anim by="(#ppt_w*0.50)" calcmode="lin" valueType="num">
                                      <p:cBhvr>
                                        <p:cTn id="15" dur="500" decel="50000" autoRev="1" fill="hold">
                                          <p:stCondLst>
                                            <p:cond delay="0"/>
                                          </p:stCondLst>
                                        </p:cTn>
                                        <p:tgtEl>
                                          <p:spTgt spid="3">
                                            <p:txEl>
                                              <p:pRg st="0" end="0"/>
                                            </p:txEl>
                                          </p:spTgt>
                                        </p:tgtEl>
                                        <p:attrNameLst>
                                          <p:attrName>ppt_x</p:attrName>
                                        </p:attrNameLst>
                                      </p:cBhvr>
                                    </p:anim>
                                    <p:anim from="(-#ppt_h/2)" to="(#ppt_y)" calcmode="lin" valueType="num">
                                      <p:cBhvr>
                                        <p:cTn id="16" dur="1000" fill="hold">
                                          <p:stCondLst>
                                            <p:cond delay="0"/>
                                          </p:stCondLst>
                                        </p:cTn>
                                        <p:tgtEl>
                                          <p:spTgt spid="3">
                                            <p:txEl>
                                              <p:pRg st="0" end="0"/>
                                            </p:txEl>
                                          </p:spTgt>
                                        </p:tgtEl>
                                        <p:attrNameLst>
                                          <p:attrName>ppt_y</p:attrName>
                                        </p:attrNameLst>
                                      </p:cBhvr>
                                    </p:anim>
                                    <p:animRot by="21600000">
                                      <p:cBhvr>
                                        <p:cTn id="17" dur="1000" fill="hold">
                                          <p:stCondLst>
                                            <p:cond delay="0"/>
                                          </p:stCondLst>
                                        </p:cTn>
                                        <p:tgtEl>
                                          <p:spTgt spid="3">
                                            <p:txEl>
                                              <p:pRg st="0" end="0"/>
                                            </p:txEl>
                                          </p:spTgt>
                                        </p:tgtEl>
                                        <p:attrNameLst>
                                          <p:attrName>r</p:attrName>
                                        </p:attrNameLst>
                                      </p:cBhvr>
                                    </p:animRot>
                                  </p:childTnLst>
                                </p:cTn>
                              </p:par>
                            </p:childTnLst>
                          </p:cTn>
                        </p:par>
                      </p:childTnLst>
                    </p:cTn>
                  </p:par>
                  <p:par>
                    <p:cTn id="18" fill="hold">
                      <p:stCondLst>
                        <p:cond delay="indefinite"/>
                      </p:stCondLst>
                      <p:childTnLst>
                        <p:par>
                          <p:cTn id="19" fill="hold">
                            <p:stCondLst>
                              <p:cond delay="0"/>
                            </p:stCondLst>
                            <p:childTnLst>
                              <p:par>
                                <p:cTn id="20" presetID="56" presetClass="entr" presetSubtype="0" fill="hold" nodeType="clickEffect">
                                  <p:stCondLst>
                                    <p:cond delay="0"/>
                                  </p:stCondLst>
                                  <p:iterate type="lt">
                                    <p:tmPct val="10000"/>
                                  </p:iterate>
                                  <p:childTnLst>
                                    <p:set>
                                      <p:cBhvr>
                                        <p:cTn id="21" dur="1" fill="hold">
                                          <p:stCondLst>
                                            <p:cond delay="0"/>
                                          </p:stCondLst>
                                        </p:cTn>
                                        <p:tgtEl>
                                          <p:spTgt spid="3">
                                            <p:txEl>
                                              <p:pRg st="1" end="1"/>
                                            </p:txEl>
                                          </p:spTgt>
                                        </p:tgtEl>
                                        <p:attrNameLst>
                                          <p:attrName>style.visibility</p:attrName>
                                        </p:attrNameLst>
                                      </p:cBhvr>
                                      <p:to>
                                        <p:strVal val="visible"/>
                                      </p:to>
                                    </p:set>
                                    <p:anim by="(-#ppt_w*2)" calcmode="lin" valueType="num">
                                      <p:cBhvr rctx="PPT">
                                        <p:cTn id="22" dur="500" autoRev="1" fill="hold">
                                          <p:stCondLst>
                                            <p:cond delay="0"/>
                                          </p:stCondLst>
                                        </p:cTn>
                                        <p:tgtEl>
                                          <p:spTgt spid="3">
                                            <p:txEl>
                                              <p:pRg st="1" end="1"/>
                                            </p:txEl>
                                          </p:spTgt>
                                        </p:tgtEl>
                                        <p:attrNameLst>
                                          <p:attrName>ppt_w</p:attrName>
                                        </p:attrNameLst>
                                      </p:cBhvr>
                                    </p:anim>
                                    <p:anim by="(#ppt_w*0.50)" calcmode="lin" valueType="num">
                                      <p:cBhvr>
                                        <p:cTn id="23" dur="500" decel="50000" autoRev="1" fill="hold">
                                          <p:stCondLst>
                                            <p:cond delay="0"/>
                                          </p:stCondLst>
                                        </p:cTn>
                                        <p:tgtEl>
                                          <p:spTgt spid="3">
                                            <p:txEl>
                                              <p:pRg st="1" end="1"/>
                                            </p:txEl>
                                          </p:spTgt>
                                        </p:tgtEl>
                                        <p:attrNameLst>
                                          <p:attrName>ppt_x</p:attrName>
                                        </p:attrNameLst>
                                      </p:cBhvr>
                                    </p:anim>
                                    <p:anim from="(-#ppt_h/2)" to="(#ppt_y)" calcmode="lin" valueType="num">
                                      <p:cBhvr>
                                        <p:cTn id="24" dur="1000" fill="hold">
                                          <p:stCondLst>
                                            <p:cond delay="0"/>
                                          </p:stCondLst>
                                        </p:cTn>
                                        <p:tgtEl>
                                          <p:spTgt spid="3">
                                            <p:txEl>
                                              <p:pRg st="1" end="1"/>
                                            </p:txEl>
                                          </p:spTgt>
                                        </p:tgtEl>
                                        <p:attrNameLst>
                                          <p:attrName>ppt_y</p:attrName>
                                        </p:attrNameLst>
                                      </p:cBhvr>
                                    </p:anim>
                                    <p:animRot by="21600000">
                                      <p:cBhvr>
                                        <p:cTn id="25" dur="1000" fill="hold">
                                          <p:stCondLst>
                                            <p:cond delay="0"/>
                                          </p:stCondLst>
                                        </p:cTn>
                                        <p:tgtEl>
                                          <p:spTgt spid="3">
                                            <p:txEl>
                                              <p:pRg st="1" end="1"/>
                                            </p:txEl>
                                          </p:spTgt>
                                        </p:tgtEl>
                                        <p:attrNameLst>
                                          <p:attrName>r</p:attrName>
                                        </p:attrNameLst>
                                      </p:cBhvr>
                                    </p:animRot>
                                  </p:childTnLst>
                                </p:cTn>
                              </p:par>
                            </p:childTnLst>
                          </p:cTn>
                        </p:par>
                      </p:childTnLst>
                    </p:cTn>
                  </p:par>
                  <p:par>
                    <p:cTn id="26" fill="hold">
                      <p:stCondLst>
                        <p:cond delay="indefinite"/>
                      </p:stCondLst>
                      <p:childTnLst>
                        <p:par>
                          <p:cTn id="27" fill="hold">
                            <p:stCondLst>
                              <p:cond delay="0"/>
                            </p:stCondLst>
                            <p:childTnLst>
                              <p:par>
                                <p:cTn id="28" presetID="56" presetClass="entr" presetSubtype="0" fill="hold" nodeType="clickEffect">
                                  <p:stCondLst>
                                    <p:cond delay="0"/>
                                  </p:stCondLst>
                                  <p:iterate type="lt">
                                    <p:tmPct val="10000"/>
                                  </p:iterate>
                                  <p:childTnLst>
                                    <p:set>
                                      <p:cBhvr>
                                        <p:cTn id="29" dur="1" fill="hold">
                                          <p:stCondLst>
                                            <p:cond delay="0"/>
                                          </p:stCondLst>
                                        </p:cTn>
                                        <p:tgtEl>
                                          <p:spTgt spid="3">
                                            <p:txEl>
                                              <p:pRg st="2" end="2"/>
                                            </p:txEl>
                                          </p:spTgt>
                                        </p:tgtEl>
                                        <p:attrNameLst>
                                          <p:attrName>style.visibility</p:attrName>
                                        </p:attrNameLst>
                                      </p:cBhvr>
                                      <p:to>
                                        <p:strVal val="visible"/>
                                      </p:to>
                                    </p:set>
                                    <p:anim by="(-#ppt_w*2)" calcmode="lin" valueType="num">
                                      <p:cBhvr rctx="PPT">
                                        <p:cTn id="30" dur="500" autoRev="1" fill="hold">
                                          <p:stCondLst>
                                            <p:cond delay="0"/>
                                          </p:stCondLst>
                                        </p:cTn>
                                        <p:tgtEl>
                                          <p:spTgt spid="3">
                                            <p:txEl>
                                              <p:pRg st="2" end="2"/>
                                            </p:txEl>
                                          </p:spTgt>
                                        </p:tgtEl>
                                        <p:attrNameLst>
                                          <p:attrName>ppt_w</p:attrName>
                                        </p:attrNameLst>
                                      </p:cBhvr>
                                    </p:anim>
                                    <p:anim by="(#ppt_w*0.50)" calcmode="lin" valueType="num">
                                      <p:cBhvr>
                                        <p:cTn id="31" dur="500" decel="50000" autoRev="1" fill="hold">
                                          <p:stCondLst>
                                            <p:cond delay="0"/>
                                          </p:stCondLst>
                                        </p:cTn>
                                        <p:tgtEl>
                                          <p:spTgt spid="3">
                                            <p:txEl>
                                              <p:pRg st="2" end="2"/>
                                            </p:txEl>
                                          </p:spTgt>
                                        </p:tgtEl>
                                        <p:attrNameLst>
                                          <p:attrName>ppt_x</p:attrName>
                                        </p:attrNameLst>
                                      </p:cBhvr>
                                    </p:anim>
                                    <p:anim from="(-#ppt_h/2)" to="(#ppt_y)" calcmode="lin" valueType="num">
                                      <p:cBhvr>
                                        <p:cTn id="32" dur="1000" fill="hold">
                                          <p:stCondLst>
                                            <p:cond delay="0"/>
                                          </p:stCondLst>
                                        </p:cTn>
                                        <p:tgtEl>
                                          <p:spTgt spid="3">
                                            <p:txEl>
                                              <p:pRg st="2" end="2"/>
                                            </p:txEl>
                                          </p:spTgt>
                                        </p:tgtEl>
                                        <p:attrNameLst>
                                          <p:attrName>ppt_y</p:attrName>
                                        </p:attrNameLst>
                                      </p:cBhvr>
                                    </p:anim>
                                    <p:animRot by="21600000">
                                      <p:cBhvr>
                                        <p:cTn id="33" dur="1000" fill="hold">
                                          <p:stCondLst>
                                            <p:cond delay="0"/>
                                          </p:stCondLst>
                                        </p:cTn>
                                        <p:tgtEl>
                                          <p:spTgt spid="3">
                                            <p:txEl>
                                              <p:pRg st="2" end="2"/>
                                            </p:txEl>
                                          </p:spTgt>
                                        </p:tgtEl>
                                        <p:attrNameLst>
                                          <p:attrName>r</p:attrName>
                                        </p:attrNameLst>
                                      </p:cBhvr>
                                    </p:animRot>
                                  </p:childTnLst>
                                </p:cTn>
                              </p:par>
                            </p:childTnLst>
                          </p:cTn>
                        </p:par>
                      </p:childTnLst>
                    </p:cTn>
                  </p:par>
                  <p:par>
                    <p:cTn id="34" fill="hold">
                      <p:stCondLst>
                        <p:cond delay="indefinite"/>
                      </p:stCondLst>
                      <p:childTnLst>
                        <p:par>
                          <p:cTn id="35" fill="hold">
                            <p:stCondLst>
                              <p:cond delay="0"/>
                            </p:stCondLst>
                            <p:childTnLst>
                              <p:par>
                                <p:cTn id="36" presetID="56" presetClass="entr" presetSubtype="0" fill="hold" nodeType="clickEffect">
                                  <p:stCondLst>
                                    <p:cond delay="0"/>
                                  </p:stCondLst>
                                  <p:iterate type="lt">
                                    <p:tmPct val="10000"/>
                                  </p:iterate>
                                  <p:childTnLst>
                                    <p:set>
                                      <p:cBhvr>
                                        <p:cTn id="37" dur="1" fill="hold">
                                          <p:stCondLst>
                                            <p:cond delay="0"/>
                                          </p:stCondLst>
                                        </p:cTn>
                                        <p:tgtEl>
                                          <p:spTgt spid="3">
                                            <p:txEl>
                                              <p:pRg st="4" end="4"/>
                                            </p:txEl>
                                          </p:spTgt>
                                        </p:tgtEl>
                                        <p:attrNameLst>
                                          <p:attrName>style.visibility</p:attrName>
                                        </p:attrNameLst>
                                      </p:cBhvr>
                                      <p:to>
                                        <p:strVal val="visible"/>
                                      </p:to>
                                    </p:set>
                                    <p:anim by="(-#ppt_w*2)" calcmode="lin" valueType="num">
                                      <p:cBhvr rctx="PPT">
                                        <p:cTn id="38" dur="500" autoRev="1" fill="hold">
                                          <p:stCondLst>
                                            <p:cond delay="0"/>
                                          </p:stCondLst>
                                        </p:cTn>
                                        <p:tgtEl>
                                          <p:spTgt spid="3">
                                            <p:txEl>
                                              <p:pRg st="4" end="4"/>
                                            </p:txEl>
                                          </p:spTgt>
                                        </p:tgtEl>
                                        <p:attrNameLst>
                                          <p:attrName>ppt_w</p:attrName>
                                        </p:attrNameLst>
                                      </p:cBhvr>
                                    </p:anim>
                                    <p:anim by="(#ppt_w*0.50)" calcmode="lin" valueType="num">
                                      <p:cBhvr>
                                        <p:cTn id="39" dur="500" decel="50000" autoRev="1" fill="hold">
                                          <p:stCondLst>
                                            <p:cond delay="0"/>
                                          </p:stCondLst>
                                        </p:cTn>
                                        <p:tgtEl>
                                          <p:spTgt spid="3">
                                            <p:txEl>
                                              <p:pRg st="4" end="4"/>
                                            </p:txEl>
                                          </p:spTgt>
                                        </p:tgtEl>
                                        <p:attrNameLst>
                                          <p:attrName>ppt_x</p:attrName>
                                        </p:attrNameLst>
                                      </p:cBhvr>
                                    </p:anim>
                                    <p:anim from="(-#ppt_h/2)" to="(#ppt_y)" calcmode="lin" valueType="num">
                                      <p:cBhvr>
                                        <p:cTn id="40" dur="1000" fill="hold">
                                          <p:stCondLst>
                                            <p:cond delay="0"/>
                                          </p:stCondLst>
                                        </p:cTn>
                                        <p:tgtEl>
                                          <p:spTgt spid="3">
                                            <p:txEl>
                                              <p:pRg st="4" end="4"/>
                                            </p:txEl>
                                          </p:spTgt>
                                        </p:tgtEl>
                                        <p:attrNameLst>
                                          <p:attrName>ppt_y</p:attrName>
                                        </p:attrNameLst>
                                      </p:cBhvr>
                                    </p:anim>
                                    <p:animRot by="21600000">
                                      <p:cBhvr>
                                        <p:cTn id="41" dur="1000" fill="hold">
                                          <p:stCondLst>
                                            <p:cond delay="0"/>
                                          </p:stCondLst>
                                        </p:cTn>
                                        <p:tgtEl>
                                          <p:spTgt spid="3">
                                            <p:txEl>
                                              <p:pRg st="4" end="4"/>
                                            </p:txEl>
                                          </p:spTgt>
                                        </p:tgtEl>
                                        <p:attrNameLst>
                                          <p:attrName>r</p:attrName>
                                        </p:attrNameLst>
                                      </p:cBhvr>
                                    </p:animRot>
                                  </p:childTnLst>
                                </p:cTn>
                              </p:par>
                            </p:childTnLst>
                          </p:cTn>
                        </p:par>
                      </p:childTnLst>
                    </p:cTn>
                  </p:par>
                  <p:par>
                    <p:cTn id="42" fill="hold">
                      <p:stCondLst>
                        <p:cond delay="indefinite"/>
                      </p:stCondLst>
                      <p:childTnLst>
                        <p:par>
                          <p:cTn id="43" fill="hold">
                            <p:stCondLst>
                              <p:cond delay="0"/>
                            </p:stCondLst>
                            <p:childTnLst>
                              <p:par>
                                <p:cTn id="44" presetID="31" presetClass="entr" presetSubtype="0" fill="hold" nodeType="clickEffect">
                                  <p:stCondLst>
                                    <p:cond delay="0"/>
                                  </p:stCondLst>
                                  <p:iterate type="lt">
                                    <p:tmPct val="5000"/>
                                  </p:iterate>
                                  <p:childTnLst>
                                    <p:set>
                                      <p:cBhvr>
                                        <p:cTn id="45" dur="1" fill="hold">
                                          <p:stCondLst>
                                            <p:cond delay="0"/>
                                          </p:stCondLst>
                                        </p:cTn>
                                        <p:tgtEl>
                                          <p:spTgt spid="6">
                                            <p:txEl>
                                              <p:pRg st="0" end="0"/>
                                            </p:txEl>
                                          </p:spTgt>
                                        </p:tgtEl>
                                        <p:attrNameLst>
                                          <p:attrName>style.visibility</p:attrName>
                                        </p:attrNameLst>
                                      </p:cBhvr>
                                      <p:to>
                                        <p:strVal val="visible"/>
                                      </p:to>
                                    </p:set>
                                    <p:anim calcmode="lin" valueType="num">
                                      <p:cBhvr>
                                        <p:cTn id="46" dur="1000" fill="hold"/>
                                        <p:tgtEl>
                                          <p:spTgt spid="6">
                                            <p:txEl>
                                              <p:pRg st="0" end="0"/>
                                            </p:txEl>
                                          </p:spTgt>
                                        </p:tgtEl>
                                        <p:attrNameLst>
                                          <p:attrName>ppt_w</p:attrName>
                                        </p:attrNameLst>
                                      </p:cBhvr>
                                      <p:tavLst>
                                        <p:tav tm="0">
                                          <p:val>
                                            <p:fltVal val="0"/>
                                          </p:val>
                                        </p:tav>
                                        <p:tav tm="100000">
                                          <p:val>
                                            <p:strVal val="#ppt_w"/>
                                          </p:val>
                                        </p:tav>
                                      </p:tavLst>
                                    </p:anim>
                                    <p:anim calcmode="lin" valueType="num">
                                      <p:cBhvr>
                                        <p:cTn id="47" dur="1000" fill="hold"/>
                                        <p:tgtEl>
                                          <p:spTgt spid="6">
                                            <p:txEl>
                                              <p:pRg st="0" end="0"/>
                                            </p:txEl>
                                          </p:spTgt>
                                        </p:tgtEl>
                                        <p:attrNameLst>
                                          <p:attrName>ppt_h</p:attrName>
                                        </p:attrNameLst>
                                      </p:cBhvr>
                                      <p:tavLst>
                                        <p:tav tm="0">
                                          <p:val>
                                            <p:fltVal val="0"/>
                                          </p:val>
                                        </p:tav>
                                        <p:tav tm="100000">
                                          <p:val>
                                            <p:strVal val="#ppt_h"/>
                                          </p:val>
                                        </p:tav>
                                      </p:tavLst>
                                    </p:anim>
                                    <p:anim calcmode="lin" valueType="num">
                                      <p:cBhvr>
                                        <p:cTn id="48" dur="1000" fill="hold"/>
                                        <p:tgtEl>
                                          <p:spTgt spid="6">
                                            <p:txEl>
                                              <p:pRg st="0" end="0"/>
                                            </p:txEl>
                                          </p:spTgt>
                                        </p:tgtEl>
                                        <p:attrNameLst>
                                          <p:attrName>style.rotation</p:attrName>
                                        </p:attrNameLst>
                                      </p:cBhvr>
                                      <p:tavLst>
                                        <p:tav tm="0">
                                          <p:val>
                                            <p:fltVal val="90"/>
                                          </p:val>
                                        </p:tav>
                                        <p:tav tm="100000">
                                          <p:val>
                                            <p:fltVal val="0"/>
                                          </p:val>
                                        </p:tav>
                                      </p:tavLst>
                                    </p:anim>
                                    <p:animEffect transition="in" filter="fade">
                                      <p:cBhvr>
                                        <p:cTn id="49" dur="10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E:\PROJECT\coal mining pics\manganese\picture\stethoscope.jpg"/>
          <p:cNvPicPr>
            <a:picLocks noChangeAspect="1" noChangeArrowheads="1"/>
          </p:cNvPicPr>
          <p:nvPr/>
        </p:nvPicPr>
        <p:blipFill>
          <a:blip r:embed="rId2"/>
          <a:srcRect/>
          <a:stretch>
            <a:fillRect/>
          </a:stretch>
        </p:blipFill>
        <p:spPr bwMode="auto">
          <a:xfrm>
            <a:off x="304800" y="1066800"/>
            <a:ext cx="3886200" cy="5181600"/>
          </a:xfrm>
          <a:prstGeom prst="rect">
            <a:avLst/>
          </a:prstGeom>
          <a:noFill/>
          <a:effectLst>
            <a:softEdge rad="127000"/>
          </a:effectLst>
        </p:spPr>
      </p:pic>
      <p:pic>
        <p:nvPicPr>
          <p:cNvPr id="5" name="Picture 2" descr="E:\PROJECT\coal mining pics\manganese\picture\dark-earth-wallpaper-1152x864.jpg"/>
          <p:cNvPicPr>
            <a:picLocks noChangeAspect="1" noChangeArrowheads="1"/>
          </p:cNvPicPr>
          <p:nvPr/>
        </p:nvPicPr>
        <p:blipFill>
          <a:blip r:embed="rId3" cstate="print"/>
          <a:srcRect/>
          <a:stretch>
            <a:fillRect/>
          </a:stretch>
        </p:blipFill>
        <p:spPr bwMode="auto">
          <a:xfrm>
            <a:off x="7632594" y="0"/>
            <a:ext cx="1511405" cy="1143000"/>
          </a:xfrm>
          <a:prstGeom prst="rect">
            <a:avLst/>
          </a:prstGeom>
          <a:noFill/>
          <a:effectLst>
            <a:softEdge rad="127000"/>
          </a:effectLst>
        </p:spPr>
      </p:pic>
      <p:sp>
        <p:nvSpPr>
          <p:cNvPr id="6" name="Rounded Rectangle 5"/>
          <p:cNvSpPr/>
          <p:nvPr/>
        </p:nvSpPr>
        <p:spPr>
          <a:xfrm>
            <a:off x="381000" y="304800"/>
            <a:ext cx="7315200" cy="685800"/>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b="1" dirty="0" smtClean="0"/>
              <a:t>Health Effects</a:t>
            </a:r>
            <a:endParaRPr lang="en-US" sz="2800" b="1" dirty="0"/>
          </a:p>
        </p:txBody>
      </p:sp>
      <p:sp>
        <p:nvSpPr>
          <p:cNvPr id="9" name="Subtitle 2"/>
          <p:cNvSpPr txBox="1">
            <a:spLocks/>
          </p:cNvSpPr>
          <p:nvPr/>
        </p:nvSpPr>
        <p:spPr>
          <a:xfrm>
            <a:off x="4191000" y="1295400"/>
            <a:ext cx="4572000" cy="3505200"/>
          </a:xfrm>
          <a:prstGeom prst="rect">
            <a:avLst/>
          </a:prstGeom>
        </p:spPr>
        <p:txBody>
          <a:bodyPr vert="horz" lIns="91440" tIns="45720" rIns="91440" bIns="45720" rtlCol="0">
            <a:noAutofit/>
          </a:bodyPr>
          <a:lstStyle/>
          <a:p>
            <a:pPr marL="231775" indent="-231775">
              <a:buFont typeface="Wingdings" pitchFamily="2" charset="2"/>
              <a:buChar char="§"/>
            </a:pPr>
            <a:r>
              <a:rPr lang="en-US" sz="2000" b="1" dirty="0" smtClean="0"/>
              <a:t>Manganese is an essential element for human health shortages. But it can also cause health effects. These are the following effects:</a:t>
            </a:r>
          </a:p>
          <a:p>
            <a:pPr marL="231775" indent="-231775"/>
            <a:endParaRPr lang="en-US" sz="2000" b="1" dirty="0" smtClean="0"/>
          </a:p>
          <a:p>
            <a:pPr marL="688975" lvl="1" indent="-231775">
              <a:buFont typeface="Wingdings" pitchFamily="2" charset="2"/>
              <a:buChar char="§"/>
            </a:pPr>
            <a:r>
              <a:rPr lang="en-US" sz="2000" b="1" dirty="0" smtClean="0"/>
              <a:t>Skin problems</a:t>
            </a:r>
          </a:p>
          <a:p>
            <a:pPr marL="688975" lvl="1" indent="-231775">
              <a:buFont typeface="Wingdings" pitchFamily="2" charset="2"/>
              <a:buChar char="§"/>
            </a:pPr>
            <a:r>
              <a:rPr lang="en-US" sz="2000" b="1" dirty="0" smtClean="0"/>
              <a:t>Birth defects</a:t>
            </a:r>
          </a:p>
          <a:p>
            <a:pPr marL="688975" lvl="1" indent="-231775">
              <a:buFont typeface="Wingdings" pitchFamily="2" charset="2"/>
              <a:buChar char="§"/>
            </a:pPr>
            <a:r>
              <a:rPr lang="en-US" sz="2000" b="1" dirty="0" smtClean="0"/>
              <a:t>Fatness</a:t>
            </a:r>
          </a:p>
          <a:p>
            <a:pPr marL="688975" lvl="1" indent="-231775">
              <a:buFont typeface="Wingdings" pitchFamily="2" charset="2"/>
              <a:buChar char="§"/>
            </a:pPr>
            <a:r>
              <a:rPr lang="en-US" sz="2000" b="1" dirty="0" smtClean="0"/>
              <a:t>Changes of hair color</a:t>
            </a:r>
          </a:p>
          <a:p>
            <a:pPr marL="688975" lvl="1" indent="-231775">
              <a:buFont typeface="Wingdings" pitchFamily="2" charset="2"/>
              <a:buChar char="§"/>
            </a:pPr>
            <a:r>
              <a:rPr lang="en-US" sz="2000" b="1" dirty="0" smtClean="0"/>
              <a:t>Lowered cholesterol levels</a:t>
            </a:r>
          </a:p>
          <a:p>
            <a:pPr marL="231775" marR="0" lvl="0" indent="-231775"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2000" b="1" i="0" u="none" strike="noStrike" kern="1200" cap="none" spc="0" normalizeH="0" baseline="0" noProof="0" dirty="0">
              <a:effectLst/>
              <a:uLnTx/>
              <a:uFillTx/>
              <a:latin typeface="+mn-lt"/>
              <a:ea typeface="+mn-ea"/>
              <a:cs typeface="+mn-cs"/>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2000"/>
                                        <p:tgtEl>
                                          <p:spTgt spid="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xEl>
                                              <p:pRg st="2" end="2"/>
                                            </p:txEl>
                                          </p:spTgt>
                                        </p:tgtEl>
                                        <p:attrNameLst>
                                          <p:attrName>style.visibility</p:attrName>
                                        </p:attrNameLst>
                                      </p:cBhvr>
                                      <p:to>
                                        <p:strVal val="visible"/>
                                      </p:to>
                                    </p:set>
                                    <p:animEffect transition="in" filter="fade">
                                      <p:cBhvr>
                                        <p:cTn id="12" dur="2000"/>
                                        <p:tgtEl>
                                          <p:spTgt spid="9">
                                            <p:txEl>
                                              <p:pRg st="2" end="2"/>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9">
                                            <p:txEl>
                                              <p:pRg st="3" end="3"/>
                                            </p:txEl>
                                          </p:spTgt>
                                        </p:tgtEl>
                                        <p:attrNameLst>
                                          <p:attrName>style.visibility</p:attrName>
                                        </p:attrNameLst>
                                      </p:cBhvr>
                                      <p:to>
                                        <p:strVal val="visible"/>
                                      </p:to>
                                    </p:set>
                                    <p:animEffect transition="in" filter="fade">
                                      <p:cBhvr>
                                        <p:cTn id="15" dur="2000"/>
                                        <p:tgtEl>
                                          <p:spTgt spid="9">
                                            <p:txEl>
                                              <p:pRg st="3" end="3"/>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9">
                                            <p:txEl>
                                              <p:pRg st="4" end="4"/>
                                            </p:txEl>
                                          </p:spTgt>
                                        </p:tgtEl>
                                        <p:attrNameLst>
                                          <p:attrName>style.visibility</p:attrName>
                                        </p:attrNameLst>
                                      </p:cBhvr>
                                      <p:to>
                                        <p:strVal val="visible"/>
                                      </p:to>
                                    </p:set>
                                    <p:animEffect transition="in" filter="fade">
                                      <p:cBhvr>
                                        <p:cTn id="18" dur="2000"/>
                                        <p:tgtEl>
                                          <p:spTgt spid="9">
                                            <p:txEl>
                                              <p:pRg st="4" end="4"/>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9">
                                            <p:txEl>
                                              <p:pRg st="5" end="5"/>
                                            </p:txEl>
                                          </p:spTgt>
                                        </p:tgtEl>
                                        <p:attrNameLst>
                                          <p:attrName>style.visibility</p:attrName>
                                        </p:attrNameLst>
                                      </p:cBhvr>
                                      <p:to>
                                        <p:strVal val="visible"/>
                                      </p:to>
                                    </p:set>
                                    <p:animEffect transition="in" filter="fade">
                                      <p:cBhvr>
                                        <p:cTn id="21" dur="2000"/>
                                        <p:tgtEl>
                                          <p:spTgt spid="9">
                                            <p:txEl>
                                              <p:pRg st="5" end="5"/>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9">
                                            <p:txEl>
                                              <p:pRg st="6" end="6"/>
                                            </p:txEl>
                                          </p:spTgt>
                                        </p:tgtEl>
                                        <p:attrNameLst>
                                          <p:attrName>style.visibility</p:attrName>
                                        </p:attrNameLst>
                                      </p:cBhvr>
                                      <p:to>
                                        <p:strVal val="visible"/>
                                      </p:to>
                                    </p:set>
                                    <p:animEffect transition="in" filter="fade">
                                      <p:cBhvr>
                                        <p:cTn id="24" dur="2000"/>
                                        <p:tgtEl>
                                          <p:spTgt spid="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Personal\Desktop\coal mining pics\phosphate\rock-phosphate_xcb.jpg"/>
          <p:cNvPicPr>
            <a:picLocks noChangeAspect="1" noChangeArrowheads="1"/>
          </p:cNvPicPr>
          <p:nvPr/>
        </p:nvPicPr>
        <p:blipFill>
          <a:blip r:embed="rId2"/>
          <a:srcRect/>
          <a:stretch>
            <a:fillRect/>
          </a:stretch>
        </p:blipFill>
        <p:spPr bwMode="auto">
          <a:xfrm>
            <a:off x="-1" y="0"/>
            <a:ext cx="9153153" cy="6858000"/>
          </a:xfrm>
          <a:prstGeom prst="rect">
            <a:avLst/>
          </a:prstGeom>
          <a:noFill/>
        </p:spPr>
      </p:pic>
      <p:sp>
        <p:nvSpPr>
          <p:cNvPr id="5" name="Rounded Rectangle 4"/>
          <p:cNvSpPr/>
          <p:nvPr/>
        </p:nvSpPr>
        <p:spPr>
          <a:xfrm>
            <a:off x="1600200" y="2438400"/>
            <a:ext cx="6019800" cy="2362200"/>
          </a:xfrm>
          <a:prstGeom prst="round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800" b="1" dirty="0" smtClean="0"/>
              <a:t>Proposal from COMPANY B:</a:t>
            </a:r>
          </a:p>
          <a:p>
            <a:pPr algn="ctr"/>
            <a:endParaRPr lang="en-US" sz="100" b="1" dirty="0" smtClean="0"/>
          </a:p>
          <a:p>
            <a:pPr algn="ctr"/>
            <a:r>
              <a:rPr lang="en-US" sz="3800" b="1" dirty="0" smtClean="0">
                <a:solidFill>
                  <a:srgbClr val="FFC000"/>
                </a:solidFill>
                <a:latin typeface="Berlin Sans FB Demi" pitchFamily="34" charset="0"/>
              </a:rPr>
              <a:t>PHOSPHATE</a:t>
            </a:r>
            <a:r>
              <a:rPr lang="en-US" sz="3800" b="1" dirty="0" smtClean="0"/>
              <a:t> MINING</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0" presetClass="entr" presetSubtype="0" fill="hold" nodeType="clickEffect">
                                  <p:stCondLst>
                                    <p:cond delay="0"/>
                                  </p:stCondLst>
                                  <p:iterate type="lt">
                                    <p:tmPct val="10000"/>
                                  </p:iterate>
                                  <p:childTnLst>
                                    <p:set>
                                      <p:cBhvr>
                                        <p:cTn id="6" dur="1" fill="hold">
                                          <p:stCondLst>
                                            <p:cond delay="0"/>
                                          </p:stCondLst>
                                        </p:cTn>
                                        <p:tgtEl>
                                          <p:spTgt spid="5">
                                            <p:txEl>
                                              <p:pRg st="2" end="2"/>
                                            </p:txEl>
                                          </p:spTgt>
                                        </p:tgtEl>
                                        <p:attrNameLst>
                                          <p:attrName>style.visibility</p:attrName>
                                        </p:attrNameLst>
                                      </p:cBhvr>
                                      <p:to>
                                        <p:strVal val="visible"/>
                                      </p:to>
                                    </p:set>
                                    <p:animEffect transition="in" filter="fade">
                                      <p:cBhvr>
                                        <p:cTn id="7" dur="1000"/>
                                        <p:tgtEl>
                                          <p:spTgt spid="5">
                                            <p:txEl>
                                              <p:pRg st="2" end="2"/>
                                            </p:txEl>
                                          </p:spTgt>
                                        </p:tgtEl>
                                      </p:cBhvr>
                                    </p:animEffect>
                                    <p:anim calcmode="lin" valueType="num">
                                      <p:cBhvr>
                                        <p:cTn id="8" dur="1000" fill="hold"/>
                                        <p:tgtEl>
                                          <p:spTgt spid="5">
                                            <p:txEl>
                                              <p:pRg st="2" end="2"/>
                                            </p:txEl>
                                          </p:spTgt>
                                        </p:tgtEl>
                                        <p:attrNameLst>
                                          <p:attrName>ppt_x</p:attrName>
                                        </p:attrNameLst>
                                      </p:cBhvr>
                                      <p:tavLst>
                                        <p:tav tm="0">
                                          <p:val>
                                            <p:strVal val="#ppt_x-.1"/>
                                          </p:val>
                                        </p:tav>
                                        <p:tav tm="100000">
                                          <p:val>
                                            <p:strVal val="#ppt_x"/>
                                          </p:val>
                                        </p:tav>
                                      </p:tavLst>
                                    </p:anim>
                                    <p:anim calcmode="lin" valueType="num">
                                      <p:cBhvr>
                                        <p:cTn id="9" dur="1000" fill="hold"/>
                                        <p:tgtEl>
                                          <p:spTgt spid="5">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E:\PROJECT\coal mining pics\manganese\picture\dark-earth-wallpaper-1152x864.jpg"/>
          <p:cNvPicPr>
            <a:picLocks noChangeAspect="1" noChangeArrowheads="1"/>
          </p:cNvPicPr>
          <p:nvPr/>
        </p:nvPicPr>
        <p:blipFill>
          <a:blip r:embed="rId2" cstate="print"/>
          <a:srcRect/>
          <a:stretch>
            <a:fillRect/>
          </a:stretch>
        </p:blipFill>
        <p:spPr bwMode="auto">
          <a:xfrm>
            <a:off x="7632594" y="0"/>
            <a:ext cx="1511405" cy="1143000"/>
          </a:xfrm>
          <a:prstGeom prst="rect">
            <a:avLst/>
          </a:prstGeom>
          <a:noFill/>
          <a:effectLst>
            <a:softEdge rad="127000"/>
          </a:effectLst>
        </p:spPr>
      </p:pic>
      <p:sp>
        <p:nvSpPr>
          <p:cNvPr id="6" name="Rounded Rectangle 5"/>
          <p:cNvSpPr/>
          <p:nvPr/>
        </p:nvSpPr>
        <p:spPr>
          <a:xfrm>
            <a:off x="228600" y="228600"/>
            <a:ext cx="7315200" cy="685800"/>
          </a:xfrm>
          <a:prstGeom prst="round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b="1" dirty="0" smtClean="0"/>
              <a:t>Company B- PHOSPHATE MINING</a:t>
            </a:r>
            <a:endParaRPr lang="en-US" sz="2800" b="1" dirty="0"/>
          </a:p>
        </p:txBody>
      </p:sp>
      <p:sp>
        <p:nvSpPr>
          <p:cNvPr id="9" name="Subtitle 2"/>
          <p:cNvSpPr txBox="1">
            <a:spLocks/>
          </p:cNvSpPr>
          <p:nvPr/>
        </p:nvSpPr>
        <p:spPr>
          <a:xfrm>
            <a:off x="4724400" y="2286000"/>
            <a:ext cx="3810000" cy="3505200"/>
          </a:xfrm>
          <a:prstGeom prst="rect">
            <a:avLst/>
          </a:prstGeom>
        </p:spPr>
        <p:txBody>
          <a:bodyPr vert="horz" lIns="91440" tIns="45720" rIns="91440" bIns="45720" rtlCol="0">
            <a:noAutofit/>
          </a:bodyPr>
          <a:lstStyle/>
          <a:p>
            <a:pPr marL="342900" indent="-342900">
              <a:spcBef>
                <a:spcPct val="20000"/>
              </a:spcBef>
              <a:defRPr/>
            </a:pPr>
            <a:r>
              <a:rPr kumimoji="0" lang="en-US" sz="2350" b="1" i="0" u="none" strike="noStrike" kern="1200" cap="none" spc="0" normalizeH="0" baseline="0" noProof="0" dirty="0" smtClean="0">
                <a:ln w="3175">
                  <a:noFill/>
                </a:ln>
                <a:effectLst/>
                <a:uLnTx/>
                <a:uFillTx/>
                <a:ea typeface="+mn-ea"/>
                <a:cs typeface="+mn-cs"/>
              </a:rPr>
              <a:t>	</a:t>
            </a:r>
            <a:r>
              <a:rPr lang="en-US" sz="2350" b="1" dirty="0" smtClean="0">
                <a:ln w="3175">
                  <a:noFill/>
                </a:ln>
              </a:rPr>
              <a:t> A phosphate, an inorganic chemical, is a salt of phosphoric acid. In organic chemistry, a phosphate, or organophosphate, is an ester of phosphoric acid. Organic phosphates are important in biochemistry and biogeochemistry or ecology.</a:t>
            </a:r>
            <a:endParaRPr kumimoji="0" lang="en-US" sz="2350" b="1" i="0" u="none" strike="noStrike" kern="1200" cap="none" spc="0" normalizeH="0" baseline="0" noProof="0" dirty="0" smtClean="0">
              <a:ln w="3175">
                <a:noFill/>
              </a:ln>
              <a:effectLst/>
              <a:uLnTx/>
              <a:uFillTx/>
              <a:ea typeface="+mn-ea"/>
              <a:cs typeface="+mn-cs"/>
            </a:endParaRPr>
          </a:p>
          <a:p>
            <a:pPr marL="342900" marR="0" lvl="0" indent="-342900"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2400" b="0" i="0" u="none" strike="noStrike" kern="1200" cap="none" spc="0" normalizeH="0" baseline="0" noProof="0" dirty="0">
              <a:ln>
                <a:noFill/>
              </a:ln>
              <a:solidFill>
                <a:schemeClr val="tx1"/>
              </a:solidFill>
              <a:effectLst/>
              <a:uLnTx/>
              <a:uFillTx/>
              <a:latin typeface="+mn-lt"/>
              <a:ea typeface="+mn-ea"/>
              <a:cs typeface="+mn-cs"/>
            </a:endParaRPr>
          </a:p>
        </p:txBody>
      </p:sp>
      <p:pic>
        <p:nvPicPr>
          <p:cNvPr id="7" name="Picture 2" descr="E:\PROJECT\coal mining pics\phosphate\agr1490c_144_phosphate.jpg"/>
          <p:cNvPicPr>
            <a:picLocks noChangeAspect="1" noChangeArrowheads="1"/>
          </p:cNvPicPr>
          <p:nvPr/>
        </p:nvPicPr>
        <p:blipFill>
          <a:blip r:embed="rId3" cstate="print"/>
          <a:srcRect/>
          <a:stretch>
            <a:fillRect/>
          </a:stretch>
        </p:blipFill>
        <p:spPr bwMode="auto">
          <a:xfrm>
            <a:off x="533400" y="2133600"/>
            <a:ext cx="4343400" cy="4267200"/>
          </a:xfrm>
          <a:prstGeom prst="rect">
            <a:avLst/>
          </a:prstGeom>
          <a:noFill/>
          <a:effectLst>
            <a:softEdge rad="63500"/>
          </a:effectLst>
        </p:spPr>
      </p:pic>
      <p:sp>
        <p:nvSpPr>
          <p:cNvPr id="10" name="Rounded Rectangle 9"/>
          <p:cNvSpPr/>
          <p:nvPr/>
        </p:nvSpPr>
        <p:spPr>
          <a:xfrm>
            <a:off x="381000" y="1143000"/>
            <a:ext cx="4800600" cy="685800"/>
          </a:xfrm>
          <a:prstGeom prst="roundRect">
            <a:avLst/>
          </a:prstGeom>
          <a:gradFill flip="none" rotWithShape="1">
            <a:gsLst>
              <a:gs pos="0">
                <a:schemeClr val="accent1">
                  <a:tint val="66000"/>
                  <a:satMod val="160000"/>
                </a:schemeClr>
              </a:gs>
              <a:gs pos="100000">
                <a:srgbClr val="FF0000">
                  <a:alpha val="45000"/>
                </a:srgbClr>
              </a:gs>
              <a:gs pos="100000">
                <a:schemeClr val="accent1">
                  <a:tint val="23500"/>
                  <a:satMod val="16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b="1" dirty="0" smtClean="0">
                <a:gradFill flip="none" rotWithShape="1">
                  <a:gsLst>
                    <a:gs pos="0">
                      <a:srgbClr val="0033CC">
                        <a:shade val="30000"/>
                        <a:satMod val="115000"/>
                      </a:srgbClr>
                    </a:gs>
                    <a:gs pos="50000">
                      <a:srgbClr val="0033CC">
                        <a:shade val="67500"/>
                        <a:satMod val="115000"/>
                      </a:srgbClr>
                    </a:gs>
                    <a:gs pos="100000">
                      <a:srgbClr val="0033CC">
                        <a:shade val="100000"/>
                        <a:satMod val="115000"/>
                      </a:srgbClr>
                    </a:gs>
                  </a:gsLst>
                  <a:lin ang="5400000" scaled="1"/>
                  <a:tileRect/>
                </a:gradFill>
              </a:rPr>
              <a:t>GEOLOGIST’S WORK</a:t>
            </a:r>
            <a:endParaRPr lang="en-US" sz="2800" b="1" dirty="0">
              <a:gradFill flip="none" rotWithShape="1">
                <a:gsLst>
                  <a:gs pos="0">
                    <a:srgbClr val="0033CC">
                      <a:shade val="30000"/>
                      <a:satMod val="115000"/>
                    </a:srgbClr>
                  </a:gs>
                  <a:gs pos="50000">
                    <a:srgbClr val="0033CC">
                      <a:shade val="67500"/>
                      <a:satMod val="115000"/>
                    </a:srgbClr>
                  </a:gs>
                  <a:gs pos="100000">
                    <a:srgbClr val="0033CC">
                      <a:shade val="100000"/>
                      <a:satMod val="115000"/>
                    </a:srgbClr>
                  </a:gs>
                </a:gsLst>
                <a:lin ang="5400000" scaled="1"/>
                <a:tileRect/>
              </a:gra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2000"/>
                                        <p:tgtEl>
                                          <p:spTgt spid="7"/>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9">
                                            <p:txEl>
                                              <p:pRg st="0" end="0"/>
                                            </p:txEl>
                                          </p:spTgt>
                                        </p:tgtEl>
                                        <p:attrNameLst>
                                          <p:attrName>style.visibility</p:attrName>
                                        </p:attrNameLst>
                                      </p:cBhvr>
                                      <p:to>
                                        <p:strVal val="visible"/>
                                      </p:to>
                                    </p:set>
                                    <p:animEffect transition="in" filter="fade">
                                      <p:cBhvr>
                                        <p:cTn id="19" dur="20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nvGraphicFramePr>
        <p:xfrm>
          <a:off x="457200" y="1219200"/>
          <a:ext cx="8305800" cy="4968240"/>
        </p:xfrm>
        <a:graphic>
          <a:graphicData uri="http://schemas.openxmlformats.org/drawingml/2006/table">
            <a:tbl>
              <a:tblPr firstRow="1" bandRow="1">
                <a:tableStyleId>{93296810-A885-4BE3-A3E7-6D5BEEA58F35}</a:tableStyleId>
              </a:tblPr>
              <a:tblGrid>
                <a:gridCol w="4152900"/>
                <a:gridCol w="4152900"/>
              </a:tblGrid>
              <a:tr h="609600">
                <a:tc>
                  <a:txBody>
                    <a:bodyPr/>
                    <a:lstStyle/>
                    <a:p>
                      <a:pPr algn="ctr"/>
                      <a:r>
                        <a:rPr lang="en-US" sz="2400" dirty="0" smtClean="0"/>
                        <a:t>Market Value</a:t>
                      </a:r>
                      <a:r>
                        <a:rPr lang="en-US" sz="2400" baseline="0" dirty="0" smtClean="0"/>
                        <a:t> and Mine Life</a:t>
                      </a:r>
                      <a:endParaRPr lang="en-US" sz="2400" dirty="0"/>
                    </a:p>
                  </a:txBody>
                  <a:tcPr>
                    <a:solidFill>
                      <a:schemeClr val="accent3">
                        <a:lumMod val="7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smtClean="0">
                          <a:ln>
                            <a:noFill/>
                          </a:ln>
                          <a:solidFill>
                            <a:prstClr val="white"/>
                          </a:solidFill>
                          <a:effectLst/>
                          <a:uLnTx/>
                          <a:uFillTx/>
                          <a:latin typeface="+mn-lt"/>
                          <a:ea typeface="+mn-ea"/>
                          <a:cs typeface="+mn-cs"/>
                        </a:rPr>
                        <a:t>Cost of Mining</a:t>
                      </a:r>
                      <a:endParaRPr lang="en-US" dirty="0"/>
                    </a:p>
                  </a:txBody>
                  <a:tcPr>
                    <a:solidFill>
                      <a:schemeClr val="accent3">
                        <a:lumMod val="75000"/>
                      </a:schemeClr>
                    </a:solidFill>
                  </a:tcPr>
                </a:tc>
              </a:tr>
              <a:tr h="3009900">
                <a:tc>
                  <a:txBody>
                    <a:bodyPr/>
                    <a:lstStyle/>
                    <a:p>
                      <a:pPr marL="177800" indent="-177800">
                        <a:buFont typeface="Wingdings" pitchFamily="2" charset="2"/>
                        <a:buChar char="§"/>
                      </a:pPr>
                      <a:r>
                        <a:rPr lang="en-US" sz="2000" b="1" dirty="0" smtClean="0">
                          <a:latin typeface="+mn-lt"/>
                        </a:rPr>
                        <a:t>The mine has an estimated life of 27 years. The project is expected to produce 3.9 </a:t>
                      </a:r>
                      <a:r>
                        <a:rPr lang="en-US" sz="2000" b="1" dirty="0" err="1" smtClean="0">
                          <a:latin typeface="+mn-lt"/>
                        </a:rPr>
                        <a:t>mta</a:t>
                      </a:r>
                      <a:r>
                        <a:rPr lang="en-US" sz="2000" b="1" dirty="0" smtClean="0">
                          <a:latin typeface="+mn-lt"/>
                        </a:rPr>
                        <a:t> of phosphate concentrate with a minimum grade of 29% of phosphorus pentoxide, which is mostly used in fertilizers. Vale will invest $479M in the project, which is scheduled to start production in 2010.</a:t>
                      </a:r>
                      <a:endParaRPr lang="en-US" sz="2000" b="1" dirty="0">
                        <a:ln>
                          <a:noFill/>
                        </a:ln>
                        <a:solidFill>
                          <a:schemeClr val="tx1"/>
                        </a:solidFill>
                        <a:latin typeface="+mn-lt"/>
                      </a:endParaRPr>
                    </a:p>
                  </a:txBody>
                  <a:tcPr>
                    <a:solidFill>
                      <a:schemeClr val="accent1">
                        <a:lumMod val="40000"/>
                        <a:lumOff val="60000"/>
                      </a:schemeClr>
                    </a:solidFill>
                  </a:tcPr>
                </a:tc>
                <a:tc>
                  <a:txBody>
                    <a:bodyPr/>
                    <a:lstStyle/>
                    <a:p>
                      <a:pPr marL="231775" indent="-231775">
                        <a:buFont typeface="Wingdings" pitchFamily="2" charset="2"/>
                        <a:buChar char="§"/>
                      </a:pPr>
                      <a:r>
                        <a:rPr lang="en-US" sz="2000" b="1" dirty="0" smtClean="0">
                          <a:ln>
                            <a:noFill/>
                          </a:ln>
                          <a:solidFill>
                            <a:schemeClr val="tx1"/>
                          </a:solidFill>
                          <a:effectLst/>
                          <a:latin typeface="+mn-lt"/>
                        </a:rPr>
                        <a:t>In 2003, nine U.S. firms in four states mined phosphate rock ore, compared to 20 firms in 1997. In 2003 mines produced an estimated 33.3 million metric tons of phosphate rock, with a value of $895 million f.o.b. mine. </a:t>
                      </a:r>
                    </a:p>
                    <a:p>
                      <a:pPr marL="231775" indent="-231775">
                        <a:buFont typeface="Wingdings" pitchFamily="2" charset="2"/>
                        <a:buNone/>
                      </a:pPr>
                      <a:endParaRPr lang="en-US" sz="2000" b="1" dirty="0" smtClean="0">
                        <a:ln>
                          <a:noFill/>
                        </a:ln>
                        <a:solidFill>
                          <a:schemeClr val="tx1"/>
                        </a:solidFill>
                        <a:effectLst/>
                        <a:latin typeface="+mn-lt"/>
                      </a:endParaRPr>
                    </a:p>
                    <a:p>
                      <a:pPr marL="231775" indent="-231775">
                        <a:buFont typeface="Wingdings" pitchFamily="2" charset="2"/>
                        <a:buChar char="§"/>
                      </a:pPr>
                      <a:r>
                        <a:rPr lang="en-US" sz="2000" b="1" dirty="0" smtClean="0">
                          <a:ln>
                            <a:noFill/>
                          </a:ln>
                          <a:solidFill>
                            <a:schemeClr val="tx1"/>
                          </a:solidFill>
                          <a:effectLst/>
                          <a:latin typeface="+mn-lt"/>
                        </a:rPr>
                        <a:t>The United States is the world's leading producer and consumer of phosphate rock, over 90 percent of which is used to produce chemical fertilizers and animal feed supplements.</a:t>
                      </a:r>
                      <a:endParaRPr lang="en-US" sz="2000" b="1" dirty="0">
                        <a:ln>
                          <a:noFill/>
                        </a:ln>
                        <a:solidFill>
                          <a:schemeClr val="tx1"/>
                        </a:solidFill>
                        <a:effectLst/>
                        <a:latin typeface="+mn-lt"/>
                      </a:endParaRPr>
                    </a:p>
                  </a:txBody>
                  <a:tcPr>
                    <a:solidFill>
                      <a:schemeClr val="accent1">
                        <a:lumMod val="40000"/>
                        <a:lumOff val="60000"/>
                      </a:schemeClr>
                    </a:solidFill>
                  </a:tcPr>
                </a:tc>
              </a:tr>
            </a:tbl>
          </a:graphicData>
        </a:graphic>
      </p:graphicFrame>
      <p:pic>
        <p:nvPicPr>
          <p:cNvPr id="3074" name="Picture 2" descr="C:\Users\Personal\Desktop\coal mining pics\phosphate\Granular_Triple_Supper_Phosphate_G_T_S_P.jpg"/>
          <p:cNvPicPr>
            <a:picLocks noChangeAspect="1" noChangeArrowheads="1"/>
          </p:cNvPicPr>
          <p:nvPr/>
        </p:nvPicPr>
        <p:blipFill>
          <a:blip r:embed="rId2" cstate="print"/>
          <a:srcRect/>
          <a:stretch>
            <a:fillRect/>
          </a:stretch>
        </p:blipFill>
        <p:spPr bwMode="auto">
          <a:xfrm>
            <a:off x="7467600" y="152400"/>
            <a:ext cx="1483632" cy="1112837"/>
          </a:xfrm>
          <a:prstGeom prst="rect">
            <a:avLst/>
          </a:prstGeom>
          <a:noFill/>
          <a:effectLst>
            <a:softEdge rad="127000"/>
          </a:effectLst>
        </p:spPr>
      </p:pic>
      <p:sp>
        <p:nvSpPr>
          <p:cNvPr id="5" name="Rounded Rectangle 4"/>
          <p:cNvSpPr/>
          <p:nvPr/>
        </p:nvSpPr>
        <p:spPr>
          <a:xfrm>
            <a:off x="533400" y="304800"/>
            <a:ext cx="4800600" cy="685800"/>
          </a:xfrm>
          <a:prstGeom prst="roundRect">
            <a:avLst/>
          </a:prstGeom>
          <a:gradFill flip="none" rotWithShape="1">
            <a:gsLst>
              <a:gs pos="0">
                <a:srgbClr val="0070C0">
                  <a:tint val="66000"/>
                  <a:satMod val="160000"/>
                </a:srgbClr>
              </a:gs>
              <a:gs pos="50000">
                <a:srgbClr val="0070C0">
                  <a:tint val="44500"/>
                  <a:satMod val="160000"/>
                </a:srgbClr>
              </a:gs>
              <a:gs pos="100000">
                <a:srgbClr val="0070C0">
                  <a:tint val="23500"/>
                  <a:satMod val="16000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b="1" dirty="0" smtClean="0">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5400000" scaled="1"/>
                  <a:tileRect/>
                </a:gradFill>
              </a:rPr>
              <a:t>ECONOMIST’S WORK</a:t>
            </a:r>
            <a:endParaRPr lang="en-US" sz="2800" b="1" dirty="0">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5400000" scaled="1"/>
                <a:tileRect/>
              </a:gra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E:\PROJECT\coal mining pics\manganese\picture\dark-earth-wallpaper-1152x864.jpg"/>
          <p:cNvPicPr>
            <a:picLocks noChangeAspect="1" noChangeArrowheads="1"/>
          </p:cNvPicPr>
          <p:nvPr/>
        </p:nvPicPr>
        <p:blipFill>
          <a:blip r:embed="rId2" cstate="print"/>
          <a:srcRect/>
          <a:stretch>
            <a:fillRect/>
          </a:stretch>
        </p:blipFill>
        <p:spPr bwMode="auto">
          <a:xfrm>
            <a:off x="7632594" y="0"/>
            <a:ext cx="1511405" cy="1143000"/>
          </a:xfrm>
          <a:prstGeom prst="rect">
            <a:avLst/>
          </a:prstGeom>
          <a:noFill/>
          <a:effectLst>
            <a:softEdge rad="127000"/>
          </a:effectLst>
        </p:spPr>
      </p:pic>
      <p:sp>
        <p:nvSpPr>
          <p:cNvPr id="6" name="Rounded Rectangle 5"/>
          <p:cNvSpPr/>
          <p:nvPr/>
        </p:nvSpPr>
        <p:spPr>
          <a:xfrm>
            <a:off x="381000" y="304800"/>
            <a:ext cx="7315200" cy="685800"/>
          </a:xfrm>
          <a:prstGeom prst="round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b="1" dirty="0" smtClean="0"/>
              <a:t>Environmental Effects</a:t>
            </a:r>
            <a:endParaRPr lang="en-US" sz="2800" b="1" dirty="0"/>
          </a:p>
        </p:txBody>
      </p:sp>
      <p:sp>
        <p:nvSpPr>
          <p:cNvPr id="9" name="Subtitle 2"/>
          <p:cNvSpPr txBox="1">
            <a:spLocks/>
          </p:cNvSpPr>
          <p:nvPr/>
        </p:nvSpPr>
        <p:spPr>
          <a:xfrm>
            <a:off x="4191000" y="1295400"/>
            <a:ext cx="4572000" cy="3505200"/>
          </a:xfrm>
          <a:prstGeom prst="rect">
            <a:avLst/>
          </a:prstGeom>
        </p:spPr>
        <p:txBody>
          <a:bodyPr vert="horz" lIns="91440" tIns="45720" rIns="91440" bIns="45720" rtlCol="0">
            <a:noAutofit/>
          </a:bodyPr>
          <a:lstStyle/>
          <a:p>
            <a:pPr marL="177800" indent="-177800">
              <a:buFont typeface="Wingdings" pitchFamily="2" charset="2"/>
              <a:buChar char="§"/>
            </a:pPr>
            <a:r>
              <a:rPr lang="en-US" sz="2400" b="1" dirty="0" smtClean="0"/>
              <a:t>Phosphate will stimulate the growth of plankton and aquatic plants which provide food for larger organisms, including: zooplankton, fish, humans, and other mammals.  Initially, this increased productivity will cause an increase in the fish population and overall biological diversity of the system. </a:t>
            </a:r>
          </a:p>
        </p:txBody>
      </p:sp>
      <p:pic>
        <p:nvPicPr>
          <p:cNvPr id="4098" name="Picture 2" descr="C:\Users\Personal\Desktop\coal mining pics\manganese\picture\7475_environment_large.jpg"/>
          <p:cNvPicPr>
            <a:picLocks noChangeAspect="1" noChangeArrowheads="1"/>
          </p:cNvPicPr>
          <p:nvPr/>
        </p:nvPicPr>
        <p:blipFill>
          <a:blip r:embed="rId3"/>
          <a:srcRect/>
          <a:stretch>
            <a:fillRect/>
          </a:stretch>
        </p:blipFill>
        <p:spPr bwMode="auto">
          <a:xfrm>
            <a:off x="381000" y="1371600"/>
            <a:ext cx="3657600" cy="4724400"/>
          </a:xfrm>
          <a:prstGeom prst="rect">
            <a:avLst/>
          </a:prstGeom>
          <a:noFill/>
          <a:effectLst>
            <a:softEdge rad="63500"/>
          </a:effec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fade">
                                      <p:cBhvr>
                                        <p:cTn id="7" dur="2000"/>
                                        <p:tgtEl>
                                          <p:spTgt spid="409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fade">
                                      <p:cBhvr>
                                        <p:cTn id="12" dur="20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E:\PROJECT\coal mining pics\manganese\picture\dark-earth-wallpaper-1152x864.jpg"/>
          <p:cNvPicPr>
            <a:picLocks noChangeAspect="1" noChangeArrowheads="1"/>
          </p:cNvPicPr>
          <p:nvPr/>
        </p:nvPicPr>
        <p:blipFill>
          <a:blip r:embed="rId2" cstate="print"/>
          <a:srcRect/>
          <a:stretch>
            <a:fillRect/>
          </a:stretch>
        </p:blipFill>
        <p:spPr bwMode="auto">
          <a:xfrm>
            <a:off x="7632594" y="0"/>
            <a:ext cx="1511405" cy="1143000"/>
          </a:xfrm>
          <a:prstGeom prst="rect">
            <a:avLst/>
          </a:prstGeom>
          <a:noFill/>
          <a:effectLst>
            <a:softEdge rad="127000"/>
          </a:effectLst>
        </p:spPr>
      </p:pic>
      <p:sp>
        <p:nvSpPr>
          <p:cNvPr id="6" name="Rounded Rectangle 5"/>
          <p:cNvSpPr/>
          <p:nvPr/>
        </p:nvSpPr>
        <p:spPr>
          <a:xfrm>
            <a:off x="381000" y="304800"/>
            <a:ext cx="7315200" cy="685800"/>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b="1" dirty="0" smtClean="0"/>
              <a:t>Health Effects</a:t>
            </a:r>
            <a:endParaRPr lang="en-US" sz="2800" b="1" dirty="0"/>
          </a:p>
        </p:txBody>
      </p:sp>
      <p:sp>
        <p:nvSpPr>
          <p:cNvPr id="9" name="Subtitle 2"/>
          <p:cNvSpPr txBox="1">
            <a:spLocks/>
          </p:cNvSpPr>
          <p:nvPr/>
        </p:nvSpPr>
        <p:spPr>
          <a:xfrm>
            <a:off x="4191000" y="1524000"/>
            <a:ext cx="4572000" cy="3505200"/>
          </a:xfrm>
          <a:prstGeom prst="rect">
            <a:avLst/>
          </a:prstGeom>
        </p:spPr>
        <p:txBody>
          <a:bodyPr vert="horz" lIns="91440" tIns="45720" rIns="91440" bIns="45720" rtlCol="0">
            <a:noAutofit/>
          </a:bodyPr>
          <a:lstStyle/>
          <a:p>
            <a:pPr marL="231775" indent="-231775">
              <a:buFont typeface="Wingdings" pitchFamily="2" charset="2"/>
              <a:buChar char="§"/>
            </a:pPr>
            <a:r>
              <a:rPr lang="en-US" sz="2000" b="1" dirty="0" smtClean="0"/>
              <a:t>Phosphate rock is also radioactive.</a:t>
            </a:r>
          </a:p>
          <a:p>
            <a:pPr marL="231775" indent="-231775">
              <a:buFont typeface="Wingdings" pitchFamily="2" charset="2"/>
              <a:buChar char="§"/>
            </a:pPr>
            <a:endParaRPr lang="en-US" sz="2000" b="1" dirty="0" smtClean="0"/>
          </a:p>
          <a:p>
            <a:pPr marL="231775" indent="-231775">
              <a:buFont typeface="Wingdings" pitchFamily="2" charset="2"/>
              <a:buChar char="§"/>
            </a:pPr>
            <a:r>
              <a:rPr lang="en-US" sz="2000" b="1" dirty="0" smtClean="0"/>
              <a:t>There are two key areas of concern for impacts to public health. The first is whether the radioactive elements can get into water supplies, be released to the air, absorbed into the skin or accumulated in fish or animals. The second concern is what happens when the radioactive particles, such as radium and thorium, are concentrated in the clay settling ponds.</a:t>
            </a:r>
            <a:endParaRPr lang="en-US" sz="2000" b="1" dirty="0"/>
          </a:p>
          <a:p>
            <a:pPr marL="231775" marR="0" lvl="0" indent="-231775" defTabSz="914400" rtl="0" eaLnBrk="1" fontAlgn="auto" latinLnBrk="0" hangingPunct="1">
              <a:lnSpc>
                <a:spcPct val="100000"/>
              </a:lnSpc>
              <a:spcBef>
                <a:spcPct val="20000"/>
              </a:spcBef>
              <a:spcAft>
                <a:spcPts val="0"/>
              </a:spcAft>
              <a:buClrTx/>
              <a:buSzTx/>
              <a:tabLst/>
              <a:defRPr/>
            </a:pPr>
            <a:endParaRPr kumimoji="0" lang="en-US" sz="2000" b="1" i="0" u="none" strike="noStrike" kern="1200" cap="none" spc="0" normalizeH="0" baseline="0" noProof="0" dirty="0">
              <a:effectLst/>
              <a:uLnTx/>
              <a:uFillTx/>
              <a:latin typeface="+mn-lt"/>
              <a:ea typeface="+mn-ea"/>
              <a:cs typeface="+mn-cs"/>
            </a:endParaRPr>
          </a:p>
        </p:txBody>
      </p:sp>
      <p:pic>
        <p:nvPicPr>
          <p:cNvPr id="5122" name="Picture 2" descr="C:\Users\Personal\Desktop\coal mining pics\manganese\picture\aneroid_sphygmomanometer.jpg"/>
          <p:cNvPicPr>
            <a:picLocks noChangeAspect="1" noChangeArrowheads="1"/>
          </p:cNvPicPr>
          <p:nvPr/>
        </p:nvPicPr>
        <p:blipFill>
          <a:blip r:embed="rId3"/>
          <a:srcRect/>
          <a:stretch>
            <a:fillRect/>
          </a:stretch>
        </p:blipFill>
        <p:spPr bwMode="auto">
          <a:xfrm>
            <a:off x="152400" y="1524000"/>
            <a:ext cx="4191000" cy="4648200"/>
          </a:xfrm>
          <a:prstGeom prst="rect">
            <a:avLst/>
          </a:prstGeom>
          <a:noFill/>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fade">
                                      <p:cBhvr>
                                        <p:cTn id="7" dur="2000"/>
                                        <p:tgtEl>
                                          <p:spTgt spid="512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fade">
                                      <p:cBhvr>
                                        <p:cTn id="12" dur="2000"/>
                                        <p:tgtEl>
                                          <p:spTgt spid="9">
                                            <p:txEl>
                                              <p:pRg st="0" end="0"/>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9">
                                            <p:txEl>
                                              <p:pRg st="2" end="2"/>
                                            </p:txEl>
                                          </p:spTgt>
                                        </p:tgtEl>
                                        <p:attrNameLst>
                                          <p:attrName>style.visibility</p:attrName>
                                        </p:attrNameLst>
                                      </p:cBhvr>
                                      <p:to>
                                        <p:strVal val="visible"/>
                                      </p:to>
                                    </p:set>
                                    <p:animEffect transition="in" filter="fade">
                                      <p:cBhvr>
                                        <p:cTn id="15" dur="2000"/>
                                        <p:tgtEl>
                                          <p:spTgt spid="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Personal\Desktop\coal mining pics\coal_mines.jpg"/>
          <p:cNvPicPr>
            <a:picLocks noGrp="1" noChangeAspect="1" noChangeArrowheads="1"/>
          </p:cNvPicPr>
          <p:nvPr>
            <p:ph idx="1"/>
          </p:nvPr>
        </p:nvPicPr>
        <p:blipFill>
          <a:blip r:embed="rId2"/>
          <a:srcRect/>
          <a:stretch>
            <a:fillRect/>
          </a:stretch>
        </p:blipFill>
        <p:spPr bwMode="auto">
          <a:xfrm>
            <a:off x="-1" y="0"/>
            <a:ext cx="9144001" cy="6858000"/>
          </a:xfrm>
          <a:prstGeom prst="rect">
            <a:avLst/>
          </a:prstGeom>
          <a:noFill/>
        </p:spPr>
      </p:pic>
      <p:sp>
        <p:nvSpPr>
          <p:cNvPr id="5" name="Rounded Rectangle 4"/>
          <p:cNvSpPr/>
          <p:nvPr/>
        </p:nvSpPr>
        <p:spPr>
          <a:xfrm>
            <a:off x="1600200" y="2438400"/>
            <a:ext cx="6019800" cy="2362200"/>
          </a:xfrm>
          <a:prstGeom prst="round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800" b="1" dirty="0" smtClean="0"/>
              <a:t>Proposal from COMPANY C:</a:t>
            </a:r>
          </a:p>
          <a:p>
            <a:pPr algn="ctr"/>
            <a:endParaRPr lang="en-US" sz="100" b="1" dirty="0" smtClean="0"/>
          </a:p>
          <a:p>
            <a:pPr algn="ctr"/>
            <a:r>
              <a:rPr lang="en-US" sz="3800" b="1" dirty="0" smtClean="0">
                <a:ln w="19050">
                  <a:solidFill>
                    <a:srgbClr val="FF0000"/>
                  </a:solidFill>
                </a:ln>
                <a:solidFill>
                  <a:srgbClr val="FFFF00"/>
                </a:solidFill>
                <a:effectLst>
                  <a:reflection blurRad="6350" stA="55000" endA="300" endPos="45500" dir="5400000" sy="-100000" algn="bl" rotWithShape="0"/>
                </a:effectLst>
                <a:latin typeface="Berlin Sans FB Demi" pitchFamily="34" charset="0"/>
              </a:rPr>
              <a:t>COAL</a:t>
            </a:r>
            <a:r>
              <a:rPr lang="en-US" sz="3800" b="1" dirty="0" smtClean="0">
                <a:ln>
                  <a:solidFill>
                    <a:srgbClr val="FF0000"/>
                  </a:solidFill>
                </a:ln>
                <a:solidFill>
                  <a:srgbClr val="FFFF00"/>
                </a:solidFill>
                <a:effectLst>
                  <a:reflection blurRad="6350" stA="55000" endA="300" endPos="45500" dir="5400000" sy="-100000" algn="bl" rotWithShape="0"/>
                </a:effectLst>
              </a:rPr>
              <a:t> </a:t>
            </a:r>
            <a:r>
              <a:rPr lang="en-US" sz="3800" b="1" dirty="0" smtClean="0">
                <a:ln>
                  <a:solidFill>
                    <a:srgbClr val="FFFF00"/>
                  </a:solidFill>
                </a:ln>
                <a:solidFill>
                  <a:srgbClr val="FF0000"/>
                </a:solidFill>
                <a:effectLst>
                  <a:reflection blurRad="6350" stA="55000" endA="300" endPos="45500" dir="5400000" sy="-100000" algn="bl" rotWithShape="0"/>
                </a:effectLst>
              </a:rPr>
              <a:t>MINING</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iterate type="lt">
                                    <p:tmPct val="10000"/>
                                  </p:iterate>
                                  <p:childTnLst>
                                    <p:set>
                                      <p:cBhvr>
                                        <p:cTn id="6" dur="1" fill="hold">
                                          <p:stCondLst>
                                            <p:cond delay="0"/>
                                          </p:stCondLst>
                                        </p:cTn>
                                        <p:tgtEl>
                                          <p:spTgt spid="5">
                                            <p:txEl>
                                              <p:pRg st="2" end="2"/>
                                            </p:txEl>
                                          </p:spTgt>
                                        </p:tgtEl>
                                        <p:attrNameLst>
                                          <p:attrName>style.visibility</p:attrName>
                                        </p:attrNameLst>
                                      </p:cBhvr>
                                      <p:to>
                                        <p:strVal val="visible"/>
                                      </p:to>
                                    </p:set>
                                    <p:animEffect transition="in" filter="fade">
                                      <p:cBhvr>
                                        <p:cTn id="7" dur="2000"/>
                                        <p:tgtEl>
                                          <p:spTgt spid="5">
                                            <p:txEl>
                                              <p:pRg st="2" end="2"/>
                                            </p:txEl>
                                          </p:spTgt>
                                        </p:tgtEl>
                                      </p:cBhvr>
                                    </p:animEffect>
                                    <p:anim calcmode="lin" valueType="num">
                                      <p:cBhvr>
                                        <p:cTn id="8" dur="2000" fill="hold"/>
                                        <p:tgtEl>
                                          <p:spTgt spid="5">
                                            <p:txEl>
                                              <p:pRg st="2" end="2"/>
                                            </p:txEl>
                                          </p:spTgt>
                                        </p:tgtEl>
                                        <p:attrNameLst>
                                          <p:attrName>ppt_w</p:attrName>
                                        </p:attrNameLst>
                                      </p:cBhvr>
                                      <p:tavLst>
                                        <p:tav tm="0" fmla="#ppt_w*sin(2.5*pi*$)">
                                          <p:val>
                                            <p:fltVal val="0"/>
                                          </p:val>
                                        </p:tav>
                                        <p:tav tm="100000">
                                          <p:val>
                                            <p:fltVal val="1"/>
                                          </p:val>
                                        </p:tav>
                                      </p:tavLst>
                                    </p:anim>
                                    <p:anim calcmode="lin" valueType="num">
                                      <p:cBhvr>
                                        <p:cTn id="9" dur="2000" fill="hold"/>
                                        <p:tgtEl>
                                          <p:spTgt spid="5">
                                            <p:txEl>
                                              <p:pRg st="2" end="2"/>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E:\PROJECT\coal mining pics\manganese\picture\dark-earth-wallpaper-1152x864.jpg"/>
          <p:cNvPicPr>
            <a:picLocks noChangeAspect="1" noChangeArrowheads="1"/>
          </p:cNvPicPr>
          <p:nvPr/>
        </p:nvPicPr>
        <p:blipFill>
          <a:blip r:embed="rId2" cstate="print"/>
          <a:srcRect/>
          <a:stretch>
            <a:fillRect/>
          </a:stretch>
        </p:blipFill>
        <p:spPr bwMode="auto">
          <a:xfrm>
            <a:off x="7632594" y="0"/>
            <a:ext cx="1511405" cy="1143000"/>
          </a:xfrm>
          <a:prstGeom prst="rect">
            <a:avLst/>
          </a:prstGeom>
          <a:noFill/>
          <a:effectLst>
            <a:softEdge rad="127000"/>
          </a:effectLst>
        </p:spPr>
      </p:pic>
      <p:sp>
        <p:nvSpPr>
          <p:cNvPr id="6" name="Rounded Rectangle 5"/>
          <p:cNvSpPr/>
          <p:nvPr/>
        </p:nvSpPr>
        <p:spPr>
          <a:xfrm>
            <a:off x="304800" y="228600"/>
            <a:ext cx="7315200" cy="685800"/>
          </a:xfrm>
          <a:prstGeom prst="round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b="1" dirty="0" smtClean="0"/>
              <a:t>Company C- COAL MINING</a:t>
            </a:r>
            <a:endParaRPr lang="en-US" sz="2800" b="1" dirty="0"/>
          </a:p>
        </p:txBody>
      </p:sp>
      <p:sp>
        <p:nvSpPr>
          <p:cNvPr id="9" name="Subtitle 2"/>
          <p:cNvSpPr txBox="1">
            <a:spLocks/>
          </p:cNvSpPr>
          <p:nvPr/>
        </p:nvSpPr>
        <p:spPr>
          <a:xfrm>
            <a:off x="4800600" y="2514600"/>
            <a:ext cx="3810000" cy="3505200"/>
          </a:xfrm>
          <a:prstGeom prst="rect">
            <a:avLst/>
          </a:prstGeom>
        </p:spPr>
        <p:txBody>
          <a:bodyPr vert="horz" lIns="91440" tIns="45720" rIns="91440" bIns="45720" rtlCol="0">
            <a:noAutofit/>
          </a:bodyPr>
          <a:lstStyle/>
          <a:p>
            <a:pPr marL="342900" indent="-342900">
              <a:spcBef>
                <a:spcPct val="20000"/>
              </a:spcBef>
              <a:defRPr/>
            </a:pPr>
            <a:r>
              <a:rPr kumimoji="0" lang="en-US" sz="2350" b="1" i="0" u="none" strike="noStrike" kern="1200" cap="none" spc="0" normalizeH="0" baseline="0" noProof="0" dirty="0" smtClean="0">
                <a:ln w="3175">
                  <a:noFill/>
                </a:ln>
                <a:effectLst/>
                <a:uLnTx/>
                <a:uFillTx/>
                <a:ea typeface="+mn-ea"/>
                <a:cs typeface="+mn-cs"/>
              </a:rPr>
              <a:t>	</a:t>
            </a:r>
            <a:r>
              <a:rPr lang="en-US" sz="2000" b="1" dirty="0" smtClean="0">
                <a:ln w="3175">
                  <a:noFill/>
                </a:ln>
              </a:rPr>
              <a:t> Coal is a readily combustible black or brownish-black sedimentary rock normally occurring in rock strata in layers or veins called coal beds. The harder forms, such as anthracite coal, can be regarded as metamorphic rock because of later exposure to elevated temperature and pressure. </a:t>
            </a:r>
            <a:endParaRPr kumimoji="0" lang="en-US" sz="2000" b="1" i="0" u="none" strike="noStrike" kern="1200" cap="none" spc="0" normalizeH="0" baseline="0" noProof="0" dirty="0">
              <a:ln>
                <a:noFill/>
              </a:ln>
              <a:solidFill>
                <a:schemeClr val="tx1"/>
              </a:solidFill>
              <a:effectLst/>
              <a:uLnTx/>
              <a:uFillTx/>
              <a:latin typeface="+mn-lt"/>
              <a:ea typeface="+mn-ea"/>
              <a:cs typeface="+mn-cs"/>
            </a:endParaRPr>
          </a:p>
        </p:txBody>
      </p:sp>
      <p:pic>
        <p:nvPicPr>
          <p:cNvPr id="6146" name="Picture 2" descr="C:\Users\Personal\Desktop\coal mining pics\coal_group.jpg"/>
          <p:cNvPicPr>
            <a:picLocks noChangeAspect="1" noChangeArrowheads="1"/>
          </p:cNvPicPr>
          <p:nvPr/>
        </p:nvPicPr>
        <p:blipFill>
          <a:blip r:embed="rId3"/>
          <a:srcRect/>
          <a:stretch>
            <a:fillRect/>
          </a:stretch>
        </p:blipFill>
        <p:spPr bwMode="auto">
          <a:xfrm>
            <a:off x="457200" y="2057400"/>
            <a:ext cx="4419600" cy="4495800"/>
          </a:xfrm>
          <a:prstGeom prst="rect">
            <a:avLst/>
          </a:prstGeom>
          <a:noFill/>
        </p:spPr>
      </p:pic>
      <p:sp>
        <p:nvSpPr>
          <p:cNvPr id="8" name="Rounded Rectangle 7"/>
          <p:cNvSpPr/>
          <p:nvPr/>
        </p:nvSpPr>
        <p:spPr>
          <a:xfrm>
            <a:off x="381000" y="1066800"/>
            <a:ext cx="4800600" cy="685800"/>
          </a:xfrm>
          <a:prstGeom prst="roundRect">
            <a:avLst/>
          </a:prstGeom>
          <a:gradFill flip="none" rotWithShape="1">
            <a:gsLst>
              <a:gs pos="0">
                <a:schemeClr val="accent1">
                  <a:tint val="66000"/>
                  <a:satMod val="160000"/>
                </a:schemeClr>
              </a:gs>
              <a:gs pos="100000">
                <a:srgbClr val="FF0000">
                  <a:alpha val="45000"/>
                </a:srgbClr>
              </a:gs>
              <a:gs pos="100000">
                <a:schemeClr val="accent1">
                  <a:tint val="23500"/>
                  <a:satMod val="16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b="1" dirty="0" smtClean="0">
                <a:gradFill flip="none" rotWithShape="1">
                  <a:gsLst>
                    <a:gs pos="0">
                      <a:srgbClr val="0033CC">
                        <a:shade val="30000"/>
                        <a:satMod val="115000"/>
                      </a:srgbClr>
                    </a:gs>
                    <a:gs pos="50000">
                      <a:srgbClr val="0033CC">
                        <a:shade val="67500"/>
                        <a:satMod val="115000"/>
                      </a:srgbClr>
                    </a:gs>
                    <a:gs pos="100000">
                      <a:srgbClr val="0033CC">
                        <a:shade val="100000"/>
                        <a:satMod val="115000"/>
                      </a:srgbClr>
                    </a:gs>
                  </a:gsLst>
                  <a:lin ang="5400000" scaled="1"/>
                  <a:tileRect/>
                </a:gradFill>
              </a:rPr>
              <a:t>GEOLOGIST’S WORK</a:t>
            </a:r>
            <a:endParaRPr lang="en-US" sz="2800" b="1" dirty="0">
              <a:gradFill flip="none" rotWithShape="1">
                <a:gsLst>
                  <a:gs pos="0">
                    <a:srgbClr val="0033CC">
                      <a:shade val="30000"/>
                      <a:satMod val="115000"/>
                    </a:srgbClr>
                  </a:gs>
                  <a:gs pos="50000">
                    <a:srgbClr val="0033CC">
                      <a:shade val="67500"/>
                      <a:satMod val="115000"/>
                    </a:srgbClr>
                  </a:gs>
                  <a:gs pos="100000">
                    <a:srgbClr val="0033CC">
                      <a:shade val="100000"/>
                      <a:satMod val="115000"/>
                    </a:srgbClr>
                  </a:gs>
                </a:gsLst>
                <a:lin ang="5400000" scaled="1"/>
                <a:tileRect/>
              </a:gra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900" decel="100000" fill="hold"/>
                                        <p:tgtEl>
                                          <p:spTgt spid="8"/>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iterate type="lt">
                                    <p:tmPct val="5000"/>
                                  </p:iterate>
                                  <p:childTnLst>
                                    <p:set>
                                      <p:cBhvr>
                                        <p:cTn id="14" dur="1" fill="hold">
                                          <p:stCondLst>
                                            <p:cond delay="0"/>
                                          </p:stCondLst>
                                        </p:cTn>
                                        <p:tgtEl>
                                          <p:spTgt spid="6146"/>
                                        </p:tgtEl>
                                        <p:attrNameLst>
                                          <p:attrName>style.visibility</p:attrName>
                                        </p:attrNameLst>
                                      </p:cBhvr>
                                      <p:to>
                                        <p:strVal val="visible"/>
                                      </p:to>
                                    </p:set>
                                    <p:anim calcmode="lin" valueType="num">
                                      <p:cBhvr>
                                        <p:cTn id="15" dur="1000" fill="hold"/>
                                        <p:tgtEl>
                                          <p:spTgt spid="6146"/>
                                        </p:tgtEl>
                                        <p:attrNameLst>
                                          <p:attrName>ppt_w</p:attrName>
                                        </p:attrNameLst>
                                      </p:cBhvr>
                                      <p:tavLst>
                                        <p:tav tm="0">
                                          <p:val>
                                            <p:fltVal val="0"/>
                                          </p:val>
                                        </p:tav>
                                        <p:tav tm="100000">
                                          <p:val>
                                            <p:strVal val="#ppt_w"/>
                                          </p:val>
                                        </p:tav>
                                      </p:tavLst>
                                    </p:anim>
                                    <p:anim calcmode="lin" valueType="num">
                                      <p:cBhvr>
                                        <p:cTn id="16" dur="1000" fill="hold"/>
                                        <p:tgtEl>
                                          <p:spTgt spid="6146"/>
                                        </p:tgtEl>
                                        <p:attrNameLst>
                                          <p:attrName>ppt_h</p:attrName>
                                        </p:attrNameLst>
                                      </p:cBhvr>
                                      <p:tavLst>
                                        <p:tav tm="0">
                                          <p:val>
                                            <p:fltVal val="0"/>
                                          </p:val>
                                        </p:tav>
                                        <p:tav tm="100000">
                                          <p:val>
                                            <p:strVal val="#ppt_h"/>
                                          </p:val>
                                        </p:tav>
                                      </p:tavLst>
                                    </p:anim>
                                    <p:anim calcmode="lin" valueType="num">
                                      <p:cBhvr>
                                        <p:cTn id="17" dur="1000" fill="hold"/>
                                        <p:tgtEl>
                                          <p:spTgt spid="6146"/>
                                        </p:tgtEl>
                                        <p:attrNameLst>
                                          <p:attrName>style.rotation</p:attrName>
                                        </p:attrNameLst>
                                      </p:cBhvr>
                                      <p:tavLst>
                                        <p:tav tm="0">
                                          <p:val>
                                            <p:fltVal val="90"/>
                                          </p:val>
                                        </p:tav>
                                        <p:tav tm="100000">
                                          <p:val>
                                            <p:fltVal val="0"/>
                                          </p:val>
                                        </p:tav>
                                      </p:tavLst>
                                    </p:anim>
                                    <p:animEffect transition="in" filter="fade">
                                      <p:cBhvr>
                                        <p:cTn id="18" dur="1000"/>
                                        <p:tgtEl>
                                          <p:spTgt spid="6146"/>
                                        </p:tgtEl>
                                      </p:cBhvr>
                                    </p:animEffect>
                                  </p:childTnLst>
                                </p:cTn>
                              </p:par>
                            </p:childTnLst>
                          </p:cTn>
                        </p:par>
                      </p:childTnLst>
                    </p:cTn>
                  </p:par>
                  <p:par>
                    <p:cTn id="19" fill="hold">
                      <p:stCondLst>
                        <p:cond delay="indefinite"/>
                      </p:stCondLst>
                      <p:childTnLst>
                        <p:par>
                          <p:cTn id="20" fill="hold">
                            <p:stCondLst>
                              <p:cond delay="0"/>
                            </p:stCondLst>
                            <p:childTnLst>
                              <p:par>
                                <p:cTn id="21" presetID="50" presetClass="entr" presetSubtype="0" decel="100000" fill="hold" nodeType="click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 calcmode="lin" valueType="num">
                                      <p:cBhvr>
                                        <p:cTn id="23" dur="1000" fill="hold"/>
                                        <p:tgtEl>
                                          <p:spTgt spid="9">
                                            <p:txEl>
                                              <p:pRg st="0" end="0"/>
                                            </p:txEl>
                                          </p:spTgt>
                                        </p:tgtEl>
                                        <p:attrNameLst>
                                          <p:attrName>ppt_w</p:attrName>
                                        </p:attrNameLst>
                                      </p:cBhvr>
                                      <p:tavLst>
                                        <p:tav tm="0">
                                          <p:val>
                                            <p:strVal val="#ppt_w+.3"/>
                                          </p:val>
                                        </p:tav>
                                        <p:tav tm="100000">
                                          <p:val>
                                            <p:strVal val="#ppt_w"/>
                                          </p:val>
                                        </p:tav>
                                      </p:tavLst>
                                    </p:anim>
                                    <p:anim calcmode="lin" valueType="num">
                                      <p:cBhvr>
                                        <p:cTn id="24" dur="1000" fill="hold"/>
                                        <p:tgtEl>
                                          <p:spTgt spid="9">
                                            <p:txEl>
                                              <p:pRg st="0" end="0"/>
                                            </p:txEl>
                                          </p:spTgt>
                                        </p:tgtEl>
                                        <p:attrNameLst>
                                          <p:attrName>ppt_h</p:attrName>
                                        </p:attrNameLst>
                                      </p:cBhvr>
                                      <p:tavLst>
                                        <p:tav tm="0">
                                          <p:val>
                                            <p:strVal val="#ppt_h"/>
                                          </p:val>
                                        </p:tav>
                                        <p:tav tm="100000">
                                          <p:val>
                                            <p:strVal val="#ppt_h"/>
                                          </p:val>
                                        </p:tav>
                                      </p:tavLst>
                                    </p:anim>
                                    <p:animEffect transition="in" filter="fade">
                                      <p:cBhvr>
                                        <p:cTn id="25" dur="10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nvGraphicFramePr>
        <p:xfrm>
          <a:off x="457200" y="1219200"/>
          <a:ext cx="8305800" cy="5029200"/>
        </p:xfrm>
        <a:graphic>
          <a:graphicData uri="http://schemas.openxmlformats.org/drawingml/2006/table">
            <a:tbl>
              <a:tblPr firstRow="1" bandRow="1">
                <a:tableStyleId>{93296810-A885-4BE3-A3E7-6D5BEEA58F35}</a:tableStyleId>
              </a:tblPr>
              <a:tblGrid>
                <a:gridCol w="4152900"/>
                <a:gridCol w="4152900"/>
              </a:tblGrid>
              <a:tr h="703385">
                <a:tc>
                  <a:txBody>
                    <a:bodyPr/>
                    <a:lstStyle/>
                    <a:p>
                      <a:pPr algn="ctr"/>
                      <a:r>
                        <a:rPr lang="en-US" sz="2400" dirty="0" smtClean="0"/>
                        <a:t>Market Value</a:t>
                      </a:r>
                      <a:r>
                        <a:rPr lang="en-US" sz="2400" baseline="0" dirty="0" smtClean="0"/>
                        <a:t> and Mine Life</a:t>
                      </a:r>
                      <a:endParaRPr lang="en-US" sz="2400" dirty="0"/>
                    </a:p>
                  </a:txBody>
                  <a:tcPr>
                    <a:solidFill>
                      <a:schemeClr val="accent2">
                        <a:lumMod val="7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smtClean="0">
                          <a:ln>
                            <a:noFill/>
                          </a:ln>
                          <a:solidFill>
                            <a:prstClr val="white"/>
                          </a:solidFill>
                          <a:effectLst/>
                          <a:uLnTx/>
                          <a:uFillTx/>
                          <a:latin typeface="+mn-lt"/>
                          <a:ea typeface="+mn-ea"/>
                          <a:cs typeface="+mn-cs"/>
                        </a:rPr>
                        <a:t>Cost of Mining</a:t>
                      </a:r>
                      <a:endParaRPr lang="en-US" dirty="0"/>
                    </a:p>
                  </a:txBody>
                  <a:tcPr>
                    <a:solidFill>
                      <a:schemeClr val="accent2">
                        <a:lumMod val="75000"/>
                      </a:schemeClr>
                    </a:solidFill>
                  </a:tcPr>
                </a:tc>
              </a:tr>
              <a:tr h="4325815">
                <a:tc>
                  <a:txBody>
                    <a:bodyPr/>
                    <a:lstStyle/>
                    <a:p>
                      <a:pPr marL="177800" indent="-177800">
                        <a:buFont typeface="Wingdings" pitchFamily="2" charset="2"/>
                        <a:buChar char="§"/>
                      </a:pPr>
                      <a:r>
                        <a:rPr lang="en-US" sz="2000" b="1" dirty="0" smtClean="0">
                          <a:latin typeface="+mn-lt"/>
                        </a:rPr>
                        <a:t>Arch Coal is the second largest coal producer in the United States, providing 6% of the coal needed to generate electricity. With a market capitalization of over $4.3 billion, Arch Coal generates almost $1.8 billion in sales. </a:t>
                      </a:r>
                      <a:endParaRPr lang="en-US" sz="2000" b="1" dirty="0">
                        <a:ln>
                          <a:noFill/>
                        </a:ln>
                        <a:solidFill>
                          <a:schemeClr val="tx1"/>
                        </a:solidFill>
                        <a:latin typeface="+mn-lt"/>
                      </a:endParaRPr>
                    </a:p>
                  </a:txBody>
                  <a:tcPr>
                    <a:solidFill>
                      <a:schemeClr val="accent1">
                        <a:lumMod val="40000"/>
                        <a:lumOff val="60000"/>
                      </a:schemeClr>
                    </a:solidFill>
                  </a:tcPr>
                </a:tc>
                <a:tc>
                  <a:txBody>
                    <a:bodyPr/>
                    <a:lstStyle/>
                    <a:p>
                      <a:pPr marL="231775" indent="-231775">
                        <a:buFont typeface="Wingdings" pitchFamily="2" charset="2"/>
                        <a:buChar char="§"/>
                      </a:pPr>
                      <a:r>
                        <a:rPr lang="en-US" sz="2000" b="1" dirty="0" smtClean="0">
                          <a:ln>
                            <a:noFill/>
                          </a:ln>
                          <a:solidFill>
                            <a:schemeClr val="tx1"/>
                          </a:solidFill>
                          <a:effectLst/>
                          <a:latin typeface="+mn-lt"/>
                        </a:rPr>
                        <a:t>Each one of approximately 150 proposed coal plants would impose high costs not only on the health of our communities and environment, but will also make it even more difficult to address global warming.  Additionally, there is a high likelihood that because of the choices utilities make today, coal generated electricity may cost customers more in the future than utilities claim.</a:t>
                      </a:r>
                      <a:endParaRPr lang="en-US" sz="2000" b="1" dirty="0">
                        <a:ln>
                          <a:noFill/>
                        </a:ln>
                        <a:solidFill>
                          <a:schemeClr val="tx1"/>
                        </a:solidFill>
                        <a:effectLst/>
                        <a:latin typeface="+mn-lt"/>
                      </a:endParaRPr>
                    </a:p>
                  </a:txBody>
                  <a:tcPr>
                    <a:solidFill>
                      <a:schemeClr val="accent1">
                        <a:lumMod val="40000"/>
                        <a:lumOff val="60000"/>
                      </a:schemeClr>
                    </a:solidFill>
                  </a:tcPr>
                </a:tc>
              </a:tr>
            </a:tbl>
          </a:graphicData>
        </a:graphic>
      </p:graphicFrame>
      <p:pic>
        <p:nvPicPr>
          <p:cNvPr id="3074" name="Picture 2" descr="C:\Users\Personal\Desktop\coal mining pics\phosphate\Granular_Triple_Supper_Phosphate_G_T_S_P.jpg"/>
          <p:cNvPicPr>
            <a:picLocks noChangeAspect="1" noChangeArrowheads="1"/>
          </p:cNvPicPr>
          <p:nvPr/>
        </p:nvPicPr>
        <p:blipFill>
          <a:blip r:embed="rId2" cstate="print"/>
          <a:srcRect/>
          <a:stretch>
            <a:fillRect/>
          </a:stretch>
        </p:blipFill>
        <p:spPr bwMode="auto">
          <a:xfrm>
            <a:off x="7467600" y="76200"/>
            <a:ext cx="1483632" cy="1112837"/>
          </a:xfrm>
          <a:prstGeom prst="rect">
            <a:avLst/>
          </a:prstGeom>
          <a:noFill/>
          <a:effectLst>
            <a:softEdge rad="63500"/>
          </a:effectLst>
        </p:spPr>
      </p:pic>
      <p:sp>
        <p:nvSpPr>
          <p:cNvPr id="4" name="Rounded Rectangle 3"/>
          <p:cNvSpPr/>
          <p:nvPr/>
        </p:nvSpPr>
        <p:spPr>
          <a:xfrm>
            <a:off x="533400" y="304800"/>
            <a:ext cx="4800600" cy="685800"/>
          </a:xfrm>
          <a:prstGeom prst="roundRect">
            <a:avLst/>
          </a:prstGeom>
          <a:gradFill flip="none" rotWithShape="1">
            <a:gsLst>
              <a:gs pos="0">
                <a:srgbClr val="0070C0">
                  <a:tint val="66000"/>
                  <a:satMod val="160000"/>
                </a:srgbClr>
              </a:gs>
              <a:gs pos="50000">
                <a:srgbClr val="0070C0">
                  <a:tint val="44500"/>
                  <a:satMod val="160000"/>
                </a:srgbClr>
              </a:gs>
              <a:gs pos="100000">
                <a:srgbClr val="0070C0">
                  <a:tint val="23500"/>
                  <a:satMod val="16000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b="1" dirty="0" smtClean="0">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5400000" scaled="1"/>
                  <a:tileRect/>
                </a:gradFill>
              </a:rPr>
              <a:t>ECONOMIST’S WORK</a:t>
            </a:r>
            <a:endParaRPr lang="en-US" sz="2800" b="1" dirty="0">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5400000" scaled="1"/>
                <a:tileRect/>
              </a:gra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by="(-#ppt_w*2)" calcmode="lin" valueType="num">
                                      <p:cBhvr rctx="PPT">
                                        <p:cTn id="7" dur="500" autoRev="1" fill="hold">
                                          <p:stCondLst>
                                            <p:cond delay="0"/>
                                          </p:stCondLst>
                                        </p:cTn>
                                        <p:tgtEl>
                                          <p:spTgt spid="4"/>
                                        </p:tgtEl>
                                        <p:attrNameLst>
                                          <p:attrName>ppt_w</p:attrName>
                                        </p:attrNameLst>
                                      </p:cBhvr>
                                    </p:anim>
                                    <p:anim by="(#ppt_w*0.50)" calcmode="lin" valueType="num">
                                      <p:cBhvr>
                                        <p:cTn id="8" dur="500" decel="50000" autoRev="1" fill="hold">
                                          <p:stCondLst>
                                            <p:cond delay="0"/>
                                          </p:stCondLst>
                                        </p:cTn>
                                        <p:tgtEl>
                                          <p:spTgt spid="4"/>
                                        </p:tgtEl>
                                        <p:attrNameLst>
                                          <p:attrName>ppt_x</p:attrName>
                                        </p:attrNameLst>
                                      </p:cBhvr>
                                    </p:anim>
                                    <p:anim from="(-#ppt_h/2)" to="(#ppt_y)" calcmode="lin" valueType="num">
                                      <p:cBhvr>
                                        <p:cTn id="9" dur="1000" fill="hold">
                                          <p:stCondLst>
                                            <p:cond delay="0"/>
                                          </p:stCondLst>
                                        </p:cTn>
                                        <p:tgtEl>
                                          <p:spTgt spid="4"/>
                                        </p:tgtEl>
                                        <p:attrNameLst>
                                          <p:attrName>ppt_y</p:attrName>
                                        </p:attrNameLst>
                                      </p:cBhvr>
                                    </p:anim>
                                    <p:animRot by="21600000">
                                      <p:cBhvr>
                                        <p:cTn id="10" dur="1000" fill="hold">
                                          <p:stCondLst>
                                            <p:cond delay="0"/>
                                          </p:stCondLst>
                                        </p:cTn>
                                        <p:tgtEl>
                                          <p:spTgt spid="4"/>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E:\PROJECT\coal mining pics\manganese\picture\dark-earth-wallpaper-1152x864.jpg"/>
          <p:cNvPicPr>
            <a:picLocks noChangeAspect="1" noChangeArrowheads="1"/>
          </p:cNvPicPr>
          <p:nvPr/>
        </p:nvPicPr>
        <p:blipFill>
          <a:blip r:embed="rId2" cstate="print"/>
          <a:srcRect/>
          <a:stretch>
            <a:fillRect/>
          </a:stretch>
        </p:blipFill>
        <p:spPr bwMode="auto">
          <a:xfrm>
            <a:off x="7632594" y="0"/>
            <a:ext cx="1511405" cy="1143000"/>
          </a:xfrm>
          <a:prstGeom prst="rect">
            <a:avLst/>
          </a:prstGeom>
          <a:noFill/>
          <a:effectLst>
            <a:softEdge rad="127000"/>
          </a:effectLst>
        </p:spPr>
      </p:pic>
      <p:sp>
        <p:nvSpPr>
          <p:cNvPr id="6" name="Rounded Rectangle 5"/>
          <p:cNvSpPr/>
          <p:nvPr/>
        </p:nvSpPr>
        <p:spPr>
          <a:xfrm>
            <a:off x="381000" y="304800"/>
            <a:ext cx="7315200" cy="685800"/>
          </a:xfrm>
          <a:prstGeom prst="round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b="1" dirty="0" smtClean="0"/>
              <a:t>Environmental Effects</a:t>
            </a:r>
            <a:endParaRPr lang="en-US" sz="2800" b="1" dirty="0"/>
          </a:p>
        </p:txBody>
      </p:sp>
      <p:sp>
        <p:nvSpPr>
          <p:cNvPr id="9" name="Subtitle 2"/>
          <p:cNvSpPr txBox="1">
            <a:spLocks/>
          </p:cNvSpPr>
          <p:nvPr/>
        </p:nvSpPr>
        <p:spPr>
          <a:xfrm>
            <a:off x="4191000" y="1295400"/>
            <a:ext cx="4572000" cy="3505200"/>
          </a:xfrm>
          <a:prstGeom prst="rect">
            <a:avLst/>
          </a:prstGeom>
        </p:spPr>
        <p:txBody>
          <a:bodyPr vert="horz" lIns="91440" tIns="45720" rIns="91440" bIns="45720" rtlCol="0">
            <a:noAutofit/>
          </a:bodyPr>
          <a:lstStyle/>
          <a:p>
            <a:pPr marL="177800" indent="-177800">
              <a:buFont typeface="Wingdings" pitchFamily="2" charset="2"/>
              <a:buChar char="§"/>
            </a:pPr>
            <a:r>
              <a:rPr lang="en-US" sz="2000" b="1" dirty="0" smtClean="0"/>
              <a:t> Coal mining causes a number of harmful effects. When coal surfaces are exposed, pyrite (iron sulfide), also known as "fool's gold", comes in contact with water and air and forms sulfuric acid. </a:t>
            </a:r>
          </a:p>
          <a:p>
            <a:pPr marL="177800" indent="-177800">
              <a:buFont typeface="Wingdings" pitchFamily="2" charset="2"/>
              <a:buChar char="§"/>
            </a:pPr>
            <a:endParaRPr lang="en-US" sz="2000" b="1" dirty="0" smtClean="0"/>
          </a:p>
          <a:p>
            <a:pPr marL="177800" indent="-177800">
              <a:buFont typeface="Wingdings" pitchFamily="2" charset="2"/>
              <a:buChar char="§"/>
            </a:pPr>
            <a:r>
              <a:rPr lang="en-US" sz="2000" b="1" dirty="0" smtClean="0"/>
              <a:t>As water drains from the mine, the acid moves into the waterways, and as long as rain falls on the mine tailings the sulfuric acid production continues, whether the mine is still operating or not. This process is known as acid rock drainage (ARD) or acid mine drainage (AMD). </a:t>
            </a:r>
            <a:endParaRPr kumimoji="0" lang="en-US" sz="2000" b="1" i="0" u="none" strike="noStrike" kern="1200" cap="none" spc="0" normalizeH="0" baseline="0" noProof="0" dirty="0">
              <a:effectLst/>
              <a:uLnTx/>
              <a:uFillTx/>
              <a:latin typeface="+mn-lt"/>
              <a:ea typeface="+mn-ea"/>
              <a:cs typeface="+mn-cs"/>
            </a:endParaRPr>
          </a:p>
        </p:txBody>
      </p:sp>
      <p:pic>
        <p:nvPicPr>
          <p:cNvPr id="7170" name="Picture 2" descr="C:\Users\Personal\Desktop\coal mining pics\manganese\picture\environment2937.jpg"/>
          <p:cNvPicPr>
            <a:picLocks noChangeAspect="1" noChangeArrowheads="1"/>
          </p:cNvPicPr>
          <p:nvPr/>
        </p:nvPicPr>
        <p:blipFill>
          <a:blip r:embed="rId3"/>
          <a:srcRect/>
          <a:stretch>
            <a:fillRect/>
          </a:stretch>
        </p:blipFill>
        <p:spPr bwMode="auto">
          <a:xfrm>
            <a:off x="381000" y="1295400"/>
            <a:ext cx="3657600" cy="4648200"/>
          </a:xfrm>
          <a:prstGeom prst="rect">
            <a:avLst/>
          </a:prstGeom>
          <a:noFill/>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fade">
                                      <p:cBhvr>
                                        <p:cTn id="7" dur="2000"/>
                                        <p:tgtEl>
                                          <p:spTgt spid="717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fade">
                                      <p:cBhvr>
                                        <p:cTn id="12" dur="2000"/>
                                        <p:tgtEl>
                                          <p:spTgt spid="9">
                                            <p:txEl>
                                              <p:pRg st="0" end="0"/>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9">
                                            <p:txEl>
                                              <p:pRg st="2" end="2"/>
                                            </p:txEl>
                                          </p:spTgt>
                                        </p:tgtEl>
                                        <p:attrNameLst>
                                          <p:attrName>style.visibility</p:attrName>
                                        </p:attrNameLst>
                                      </p:cBhvr>
                                      <p:to>
                                        <p:strVal val="visible"/>
                                      </p:to>
                                    </p:set>
                                    <p:animEffect transition="in" filter="fade">
                                      <p:cBhvr>
                                        <p:cTn id="15" dur="2000"/>
                                        <p:tgtEl>
                                          <p:spTgt spid="9">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xit" presetSubtype="4" fill="hold" nodeType="clickEffect">
                                  <p:stCondLst>
                                    <p:cond delay="0"/>
                                  </p:stCondLst>
                                  <p:childTnLst>
                                    <p:anim calcmode="lin" valueType="num">
                                      <p:cBhvr additive="base">
                                        <p:cTn id="19" dur="500"/>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20" dur="500"/>
                                        <p:tgtEl>
                                          <p:spTgt spid="9">
                                            <p:txEl>
                                              <p:pRg st="0" end="0"/>
                                            </p:txEl>
                                          </p:spTgt>
                                        </p:tgtEl>
                                        <p:attrNameLst>
                                          <p:attrName>ppt_y</p:attrName>
                                        </p:attrNameLst>
                                      </p:cBhvr>
                                      <p:tavLst>
                                        <p:tav tm="0">
                                          <p:val>
                                            <p:strVal val="ppt_y"/>
                                          </p:val>
                                        </p:tav>
                                        <p:tav tm="100000">
                                          <p:val>
                                            <p:strVal val="1+ppt_h/2"/>
                                          </p:val>
                                        </p:tav>
                                      </p:tavLst>
                                    </p:anim>
                                    <p:set>
                                      <p:cBhvr>
                                        <p:cTn id="21" dur="1" fill="hold">
                                          <p:stCondLst>
                                            <p:cond delay="499"/>
                                          </p:stCondLst>
                                        </p:cTn>
                                        <p:tgtEl>
                                          <p:spTgt spid="9">
                                            <p:txEl>
                                              <p:pRg st="0" end="0"/>
                                            </p:txEl>
                                          </p:spTgt>
                                        </p:tgtEl>
                                        <p:attrNameLst>
                                          <p:attrName>style.visibility</p:attrName>
                                        </p:attrNameLst>
                                      </p:cBhvr>
                                      <p:to>
                                        <p:strVal val="hidden"/>
                                      </p:to>
                                    </p:set>
                                  </p:childTnLst>
                                </p:cTn>
                              </p:par>
                              <p:par>
                                <p:cTn id="22" presetID="2" presetClass="exit" presetSubtype="4" fill="hold" nodeType="withEffect">
                                  <p:stCondLst>
                                    <p:cond delay="0"/>
                                  </p:stCondLst>
                                  <p:childTnLst>
                                    <p:anim calcmode="lin" valueType="num">
                                      <p:cBhvr additive="base">
                                        <p:cTn id="23" dur="500"/>
                                        <p:tgtEl>
                                          <p:spTgt spid="9">
                                            <p:txEl>
                                              <p:pRg st="2" end="2"/>
                                            </p:txEl>
                                          </p:spTgt>
                                        </p:tgtEl>
                                        <p:attrNameLst>
                                          <p:attrName>ppt_x</p:attrName>
                                        </p:attrNameLst>
                                      </p:cBhvr>
                                      <p:tavLst>
                                        <p:tav tm="0">
                                          <p:val>
                                            <p:strVal val="ppt_x"/>
                                          </p:val>
                                        </p:tav>
                                        <p:tav tm="100000">
                                          <p:val>
                                            <p:strVal val="ppt_x"/>
                                          </p:val>
                                        </p:tav>
                                      </p:tavLst>
                                    </p:anim>
                                    <p:anim calcmode="lin" valueType="num">
                                      <p:cBhvr additive="base">
                                        <p:cTn id="24" dur="500"/>
                                        <p:tgtEl>
                                          <p:spTgt spid="9">
                                            <p:txEl>
                                              <p:pRg st="2" end="2"/>
                                            </p:txEl>
                                          </p:spTgt>
                                        </p:tgtEl>
                                        <p:attrNameLst>
                                          <p:attrName>ppt_y</p:attrName>
                                        </p:attrNameLst>
                                      </p:cBhvr>
                                      <p:tavLst>
                                        <p:tav tm="0">
                                          <p:val>
                                            <p:strVal val="ppt_y"/>
                                          </p:val>
                                        </p:tav>
                                        <p:tav tm="100000">
                                          <p:val>
                                            <p:strVal val="1+ppt_h/2"/>
                                          </p:val>
                                        </p:tav>
                                      </p:tavLst>
                                    </p:anim>
                                    <p:set>
                                      <p:cBhvr>
                                        <p:cTn id="25" dur="1" fill="hold">
                                          <p:stCondLst>
                                            <p:cond delay="499"/>
                                          </p:stCondLst>
                                        </p:cTn>
                                        <p:tgtEl>
                                          <p:spTgt spid="9">
                                            <p:txEl>
                                              <p:pRg st="2" end="2"/>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E:\PROJECT\coal mining pics\manganese\picture\Geologists.JPG"/>
          <p:cNvPicPr>
            <a:picLocks noChangeAspect="1" noChangeArrowheads="1"/>
          </p:cNvPicPr>
          <p:nvPr/>
        </p:nvPicPr>
        <p:blipFill>
          <a:blip r:embed="rId2" cstate="print"/>
          <a:srcRect/>
          <a:stretch>
            <a:fillRect/>
          </a:stretch>
        </p:blipFill>
        <p:spPr bwMode="auto">
          <a:xfrm>
            <a:off x="990600" y="1219200"/>
            <a:ext cx="3276600" cy="1981200"/>
          </a:xfrm>
          <a:prstGeom prst="rect">
            <a:avLst/>
          </a:prstGeom>
          <a:noFill/>
        </p:spPr>
      </p:pic>
      <p:sp>
        <p:nvSpPr>
          <p:cNvPr id="8" name="TextBox 7"/>
          <p:cNvSpPr txBox="1"/>
          <p:nvPr/>
        </p:nvSpPr>
        <p:spPr>
          <a:xfrm>
            <a:off x="152400" y="3124200"/>
            <a:ext cx="4800600" cy="1384995"/>
          </a:xfrm>
          <a:prstGeom prst="rect">
            <a:avLst/>
          </a:prstGeom>
          <a:noFill/>
        </p:spPr>
        <p:txBody>
          <a:bodyPr wrap="square" rtlCol="0">
            <a:spAutoFit/>
          </a:bodyPr>
          <a:lstStyle/>
          <a:p>
            <a:pPr algn="ctr"/>
            <a:r>
              <a:rPr lang="en-US" sz="2800" b="1" dirty="0" smtClean="0"/>
              <a:t>GEOLOGIST - </a:t>
            </a:r>
            <a:r>
              <a:rPr lang="en-US" sz="2800" b="1" dirty="0" smtClean="0">
                <a:cs typeface="Arial" pitchFamily="34" charset="0"/>
              </a:rPr>
              <a:t>Jane Mary </a:t>
            </a:r>
            <a:r>
              <a:rPr lang="en-US" sz="2800" b="1" dirty="0" err="1" smtClean="0">
                <a:cs typeface="Arial" pitchFamily="34" charset="0"/>
              </a:rPr>
              <a:t>Apelado</a:t>
            </a:r>
            <a:endParaRPr lang="en-US" sz="2800" b="1" dirty="0" smtClean="0">
              <a:cs typeface="Arial" pitchFamily="34" charset="0"/>
            </a:endParaRPr>
          </a:p>
          <a:p>
            <a:pPr algn="ctr"/>
            <a:r>
              <a:rPr lang="en-US" sz="2800" b="1" dirty="0" smtClean="0"/>
              <a:t> </a:t>
            </a:r>
            <a:endParaRPr lang="en-US" sz="2800" b="1" dirty="0"/>
          </a:p>
        </p:txBody>
      </p:sp>
      <p:pic>
        <p:nvPicPr>
          <p:cNvPr id="9" name="Picture 2" descr="E:\PROJECT\coal mining pics\manganese\picture\dark-earth-wallpaper-1152x864.jpg"/>
          <p:cNvPicPr>
            <a:picLocks noChangeAspect="1" noChangeArrowheads="1"/>
          </p:cNvPicPr>
          <p:nvPr/>
        </p:nvPicPr>
        <p:blipFill>
          <a:blip r:embed="rId3" cstate="print"/>
          <a:srcRect/>
          <a:stretch>
            <a:fillRect/>
          </a:stretch>
        </p:blipFill>
        <p:spPr bwMode="auto">
          <a:xfrm>
            <a:off x="7632594" y="0"/>
            <a:ext cx="1511405" cy="1143000"/>
          </a:xfrm>
          <a:prstGeom prst="rect">
            <a:avLst/>
          </a:prstGeom>
          <a:noFill/>
          <a:effectLst>
            <a:softEdge rad="127000"/>
          </a:effectLst>
        </p:spPr>
      </p:pic>
      <p:sp>
        <p:nvSpPr>
          <p:cNvPr id="10" name="Rounded Rectangle 9"/>
          <p:cNvSpPr/>
          <p:nvPr/>
        </p:nvSpPr>
        <p:spPr>
          <a:xfrm>
            <a:off x="381000" y="228600"/>
            <a:ext cx="7315200" cy="68580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b="1" dirty="0" smtClean="0"/>
              <a:t>Tasks</a:t>
            </a:r>
            <a:endParaRPr lang="en-US" sz="2800" b="1" dirty="0"/>
          </a:p>
        </p:txBody>
      </p:sp>
      <p:pic>
        <p:nvPicPr>
          <p:cNvPr id="11" name="Picture 3" descr="E:\PROJECT\coal mining pics\manganese\picture\economists.jpg"/>
          <p:cNvPicPr>
            <a:picLocks noChangeAspect="1" noChangeArrowheads="1"/>
          </p:cNvPicPr>
          <p:nvPr/>
        </p:nvPicPr>
        <p:blipFill>
          <a:blip r:embed="rId4"/>
          <a:srcRect/>
          <a:stretch>
            <a:fillRect/>
          </a:stretch>
        </p:blipFill>
        <p:spPr bwMode="auto">
          <a:xfrm>
            <a:off x="2819400" y="4038600"/>
            <a:ext cx="3733800" cy="1981200"/>
          </a:xfrm>
          <a:prstGeom prst="rect">
            <a:avLst/>
          </a:prstGeom>
          <a:noFill/>
        </p:spPr>
      </p:pic>
      <p:sp>
        <p:nvSpPr>
          <p:cNvPr id="12" name="TextBox 11"/>
          <p:cNvSpPr txBox="1"/>
          <p:nvPr/>
        </p:nvSpPr>
        <p:spPr>
          <a:xfrm>
            <a:off x="1524000" y="6019800"/>
            <a:ext cx="6553200" cy="523220"/>
          </a:xfrm>
          <a:prstGeom prst="rect">
            <a:avLst/>
          </a:prstGeom>
          <a:noFill/>
        </p:spPr>
        <p:txBody>
          <a:bodyPr wrap="square" rtlCol="0">
            <a:spAutoFit/>
          </a:bodyPr>
          <a:lstStyle/>
          <a:p>
            <a:pPr algn="ctr"/>
            <a:r>
              <a:rPr lang="en-US" sz="2800" b="1" dirty="0" smtClean="0"/>
              <a:t>ECONOMIST – Frederick Irving Rico</a:t>
            </a:r>
            <a:endParaRPr lang="en-US" sz="2400" b="1" dirty="0"/>
          </a:p>
        </p:txBody>
      </p:sp>
      <p:pic>
        <p:nvPicPr>
          <p:cNvPr id="13" name="Picture 4" descr="E:\PROJECT\coal mining pics\manganese\picture\industrialist.JPG"/>
          <p:cNvPicPr>
            <a:picLocks noChangeAspect="1" noChangeArrowheads="1"/>
          </p:cNvPicPr>
          <p:nvPr/>
        </p:nvPicPr>
        <p:blipFill>
          <a:blip r:embed="rId5"/>
          <a:srcRect/>
          <a:stretch>
            <a:fillRect/>
          </a:stretch>
        </p:blipFill>
        <p:spPr bwMode="auto">
          <a:xfrm>
            <a:off x="4495800" y="1219200"/>
            <a:ext cx="3733800" cy="1981200"/>
          </a:xfrm>
          <a:prstGeom prst="rect">
            <a:avLst/>
          </a:prstGeom>
          <a:noFill/>
        </p:spPr>
      </p:pic>
      <p:sp>
        <p:nvSpPr>
          <p:cNvPr id="14" name="TextBox 13"/>
          <p:cNvSpPr txBox="1"/>
          <p:nvPr/>
        </p:nvSpPr>
        <p:spPr>
          <a:xfrm>
            <a:off x="4191000" y="3124200"/>
            <a:ext cx="4572000" cy="1384995"/>
          </a:xfrm>
          <a:prstGeom prst="rect">
            <a:avLst/>
          </a:prstGeom>
          <a:noFill/>
        </p:spPr>
        <p:txBody>
          <a:bodyPr wrap="square" rtlCol="0">
            <a:spAutoFit/>
          </a:bodyPr>
          <a:lstStyle/>
          <a:p>
            <a:pPr algn="ctr"/>
            <a:r>
              <a:rPr lang="en-US" sz="2800" b="1" dirty="0" smtClean="0"/>
              <a:t>INDUSTRIALIST - </a:t>
            </a:r>
            <a:r>
              <a:rPr lang="en-US" sz="2800" b="1" dirty="0" smtClean="0">
                <a:cs typeface="Arial" pitchFamily="34" charset="0"/>
              </a:rPr>
              <a:t>Mary </a:t>
            </a:r>
            <a:r>
              <a:rPr lang="en-US" sz="2800" b="1" dirty="0" err="1" smtClean="0">
                <a:cs typeface="Arial" pitchFamily="34" charset="0"/>
              </a:rPr>
              <a:t>Angelette</a:t>
            </a:r>
            <a:r>
              <a:rPr lang="en-US" sz="2800" b="1" dirty="0" smtClean="0">
                <a:cs typeface="Arial" pitchFamily="34" charset="0"/>
              </a:rPr>
              <a:t> </a:t>
            </a:r>
            <a:r>
              <a:rPr lang="en-US" sz="2800" b="1" dirty="0" err="1" smtClean="0">
                <a:cs typeface="Arial" pitchFamily="34" charset="0"/>
              </a:rPr>
              <a:t>Honculada</a:t>
            </a:r>
            <a:endParaRPr lang="en-US" sz="2800" b="1" dirty="0" smtClean="0">
              <a:cs typeface="Arial" pitchFamily="34" charset="0"/>
            </a:endParaRPr>
          </a:p>
          <a:p>
            <a:pPr algn="ctr"/>
            <a:r>
              <a:rPr lang="en-US" sz="2800" b="1" dirty="0" smtClean="0"/>
              <a:t> </a:t>
            </a:r>
            <a:endParaRPr lang="en-US" sz="2800" b="1"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ox(in)">
                                      <p:cBhvr>
                                        <p:cTn id="7" dur="1000"/>
                                        <p:tgtEl>
                                          <p:spTgt spid="7"/>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box(in)">
                                      <p:cBhvr>
                                        <p:cTn id="10" dur="10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4" presetClass="entr" presetSubtype="16" fill="hold" nodeType="click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box(in)">
                                      <p:cBhvr>
                                        <p:cTn id="15" dur="1000"/>
                                        <p:tgtEl>
                                          <p:spTgt spid="13"/>
                                        </p:tgtEl>
                                      </p:cBhvr>
                                    </p:animEffect>
                                  </p:childTnLst>
                                </p:cTn>
                              </p:par>
                              <p:par>
                                <p:cTn id="16" presetID="4" presetClass="entr" presetSubtype="16" fill="hold" grpId="0" nodeType="with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box(in)">
                                      <p:cBhvr>
                                        <p:cTn id="18" dur="1000"/>
                                        <p:tgtEl>
                                          <p:spTgt spid="14"/>
                                        </p:tgtEl>
                                      </p:cBhvr>
                                    </p:animEffect>
                                  </p:childTnLst>
                                </p:cTn>
                              </p:par>
                            </p:childTnLst>
                          </p:cTn>
                        </p:par>
                      </p:childTnLst>
                    </p:cTn>
                  </p:par>
                  <p:par>
                    <p:cTn id="19" fill="hold">
                      <p:stCondLst>
                        <p:cond delay="indefinite"/>
                      </p:stCondLst>
                      <p:childTnLst>
                        <p:par>
                          <p:cTn id="20" fill="hold">
                            <p:stCondLst>
                              <p:cond delay="0"/>
                            </p:stCondLst>
                            <p:childTnLst>
                              <p:par>
                                <p:cTn id="21" presetID="4" presetClass="entr" presetSubtype="16" fill="hold" nodeType="click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box(in)">
                                      <p:cBhvr>
                                        <p:cTn id="23" dur="1000"/>
                                        <p:tgtEl>
                                          <p:spTgt spid="11"/>
                                        </p:tgtEl>
                                      </p:cBhvr>
                                    </p:animEffect>
                                  </p:childTnLst>
                                </p:cTn>
                              </p:par>
                              <p:par>
                                <p:cTn id="24" presetID="4" presetClass="entr" presetSubtype="16" fill="hold" grpId="0" nodeType="with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box(in)">
                                      <p:cBhvr>
                                        <p:cTn id="26"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p:bldP spid="1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E:\PROJECT\coal mining pics\manganese\picture\dark-earth-wallpaper-1152x864.jpg"/>
          <p:cNvPicPr>
            <a:picLocks noChangeAspect="1" noChangeArrowheads="1"/>
          </p:cNvPicPr>
          <p:nvPr/>
        </p:nvPicPr>
        <p:blipFill>
          <a:blip r:embed="rId2" cstate="print"/>
          <a:srcRect/>
          <a:stretch>
            <a:fillRect/>
          </a:stretch>
        </p:blipFill>
        <p:spPr bwMode="auto">
          <a:xfrm>
            <a:off x="7632594" y="0"/>
            <a:ext cx="1511405" cy="1143000"/>
          </a:xfrm>
          <a:prstGeom prst="rect">
            <a:avLst/>
          </a:prstGeom>
          <a:noFill/>
          <a:effectLst>
            <a:softEdge rad="127000"/>
          </a:effectLst>
        </p:spPr>
      </p:pic>
      <p:sp>
        <p:nvSpPr>
          <p:cNvPr id="6" name="Rounded Rectangle 5"/>
          <p:cNvSpPr/>
          <p:nvPr/>
        </p:nvSpPr>
        <p:spPr>
          <a:xfrm>
            <a:off x="381000" y="304800"/>
            <a:ext cx="7315200" cy="685800"/>
          </a:xfrm>
          <a:prstGeom prst="round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b="1" dirty="0" smtClean="0"/>
              <a:t>Environmental Effects</a:t>
            </a:r>
            <a:endParaRPr lang="en-US" sz="2800" b="1" dirty="0"/>
          </a:p>
        </p:txBody>
      </p:sp>
      <p:sp>
        <p:nvSpPr>
          <p:cNvPr id="9" name="Subtitle 2"/>
          <p:cNvSpPr txBox="1">
            <a:spLocks/>
          </p:cNvSpPr>
          <p:nvPr/>
        </p:nvSpPr>
        <p:spPr>
          <a:xfrm>
            <a:off x="4191000" y="1295400"/>
            <a:ext cx="4572000" cy="3505200"/>
          </a:xfrm>
          <a:prstGeom prst="rect">
            <a:avLst/>
          </a:prstGeom>
        </p:spPr>
        <p:txBody>
          <a:bodyPr vert="horz" lIns="91440" tIns="45720" rIns="91440" bIns="45720" rtlCol="0">
            <a:noAutofit/>
          </a:bodyPr>
          <a:lstStyle/>
          <a:p>
            <a:pPr marL="177800" indent="-177800">
              <a:buFont typeface="Wingdings" pitchFamily="2" charset="2"/>
              <a:buChar char="§"/>
            </a:pPr>
            <a:r>
              <a:rPr lang="en-US" sz="2000" b="1" dirty="0" smtClean="0"/>
              <a:t>If the coal is strip mined, the entire exposed seam leaches sulfuric acid, leaving the subsoil infertile on the surface and begins to pollute streams by acidifying and killing fish, plants, and aquatic animals which are sensitive to drastic pH shifts.</a:t>
            </a:r>
          </a:p>
          <a:p>
            <a:pPr marL="177800" indent="-177800">
              <a:buFont typeface="Wingdings" pitchFamily="2" charset="2"/>
              <a:buChar char="§"/>
            </a:pPr>
            <a:endParaRPr lang="en-US" sz="2000" b="1" dirty="0" smtClean="0"/>
          </a:p>
          <a:p>
            <a:pPr marL="342900" marR="0" lvl="0" indent="-342900"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2000" b="1" i="0" u="none" strike="noStrike" kern="1200" cap="none" spc="0" normalizeH="0" baseline="0" noProof="0" dirty="0">
              <a:effectLst/>
              <a:uLnTx/>
              <a:uFillTx/>
              <a:latin typeface="+mn-lt"/>
              <a:ea typeface="+mn-ea"/>
              <a:cs typeface="+mn-cs"/>
            </a:endParaRPr>
          </a:p>
        </p:txBody>
      </p:sp>
      <p:pic>
        <p:nvPicPr>
          <p:cNvPr id="7170" name="Picture 2" descr="C:\Users\Personal\Desktop\coal mining pics\manganese\picture\environment2937.jpg"/>
          <p:cNvPicPr>
            <a:picLocks noChangeAspect="1" noChangeArrowheads="1"/>
          </p:cNvPicPr>
          <p:nvPr/>
        </p:nvPicPr>
        <p:blipFill>
          <a:blip r:embed="rId3"/>
          <a:srcRect/>
          <a:stretch>
            <a:fillRect/>
          </a:stretch>
        </p:blipFill>
        <p:spPr bwMode="auto">
          <a:xfrm>
            <a:off x="381000" y="1447800"/>
            <a:ext cx="3657600" cy="4648200"/>
          </a:xfrm>
          <a:prstGeom prst="rect">
            <a:avLst/>
          </a:prstGeom>
          <a:noFill/>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 calcmode="lin" valueType="num">
                                      <p:cBhvr>
                                        <p:cTn id="7" dur="1000" fill="hold"/>
                                        <p:tgtEl>
                                          <p:spTgt spid="9">
                                            <p:txEl>
                                              <p:pRg st="0" end="0"/>
                                            </p:txEl>
                                          </p:spTgt>
                                        </p:tgtEl>
                                        <p:attrNameLst>
                                          <p:attrName>ppt_w</p:attrName>
                                        </p:attrNameLst>
                                      </p:cBhvr>
                                      <p:tavLst>
                                        <p:tav tm="0">
                                          <p:val>
                                            <p:strVal val="#ppt_w+.3"/>
                                          </p:val>
                                        </p:tav>
                                        <p:tav tm="100000">
                                          <p:val>
                                            <p:strVal val="#ppt_w"/>
                                          </p:val>
                                        </p:tav>
                                      </p:tavLst>
                                    </p:anim>
                                    <p:anim calcmode="lin" valueType="num">
                                      <p:cBhvr>
                                        <p:cTn id="8" dur="1000" fill="hold"/>
                                        <p:tgtEl>
                                          <p:spTgt spid="9">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E:\PROJECT\coal mining pics\manganese\picture\dark-earth-wallpaper-1152x864.jpg"/>
          <p:cNvPicPr>
            <a:picLocks noChangeAspect="1" noChangeArrowheads="1"/>
          </p:cNvPicPr>
          <p:nvPr/>
        </p:nvPicPr>
        <p:blipFill>
          <a:blip r:embed="rId2" cstate="print"/>
          <a:srcRect/>
          <a:stretch>
            <a:fillRect/>
          </a:stretch>
        </p:blipFill>
        <p:spPr bwMode="auto">
          <a:xfrm>
            <a:off x="7632594" y="0"/>
            <a:ext cx="1511405" cy="1143000"/>
          </a:xfrm>
          <a:prstGeom prst="rect">
            <a:avLst/>
          </a:prstGeom>
          <a:noFill/>
          <a:effectLst>
            <a:softEdge rad="127000"/>
          </a:effectLst>
        </p:spPr>
      </p:pic>
      <p:sp>
        <p:nvSpPr>
          <p:cNvPr id="6" name="Rounded Rectangle 5"/>
          <p:cNvSpPr/>
          <p:nvPr/>
        </p:nvSpPr>
        <p:spPr>
          <a:xfrm>
            <a:off x="381000" y="304800"/>
            <a:ext cx="7315200" cy="685800"/>
          </a:xfrm>
          <a:prstGeom prst="round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b="1" dirty="0" smtClean="0"/>
              <a:t>Health Effects</a:t>
            </a:r>
            <a:endParaRPr lang="en-US" sz="2800" b="1" dirty="0"/>
          </a:p>
        </p:txBody>
      </p:sp>
      <p:sp>
        <p:nvSpPr>
          <p:cNvPr id="9" name="Subtitle 2"/>
          <p:cNvSpPr txBox="1">
            <a:spLocks/>
          </p:cNvSpPr>
          <p:nvPr/>
        </p:nvSpPr>
        <p:spPr>
          <a:xfrm>
            <a:off x="4191000" y="1524000"/>
            <a:ext cx="4572000" cy="3505200"/>
          </a:xfrm>
          <a:prstGeom prst="rect">
            <a:avLst/>
          </a:prstGeom>
        </p:spPr>
        <p:txBody>
          <a:bodyPr vert="horz" lIns="91440" tIns="45720" rIns="91440" bIns="45720" rtlCol="0">
            <a:noAutofit/>
          </a:bodyPr>
          <a:lstStyle/>
          <a:p>
            <a:pPr marL="231775" indent="-231775">
              <a:buFont typeface="Wingdings" pitchFamily="2" charset="2"/>
              <a:buChar char="§"/>
            </a:pPr>
            <a:r>
              <a:rPr lang="en-US" sz="2000" b="1" dirty="0" smtClean="0"/>
              <a:t>The coal industry would like us all to think “coal is clean.” But it’s not. Burning coal to make electricity can affect us starting at birth with the mercury-contaminated breast milk and blood we get from our mothers, to the increased risk of heart, lung and liver diseases we might die from later in life.</a:t>
            </a:r>
          </a:p>
          <a:p>
            <a:pPr marL="231775" marR="0" lvl="0" indent="-231775" defTabSz="914400" rtl="0" eaLnBrk="1" fontAlgn="auto" latinLnBrk="0" hangingPunct="1">
              <a:lnSpc>
                <a:spcPct val="100000"/>
              </a:lnSpc>
              <a:spcBef>
                <a:spcPct val="20000"/>
              </a:spcBef>
              <a:spcAft>
                <a:spcPts val="0"/>
              </a:spcAft>
              <a:buClrTx/>
              <a:buSzTx/>
              <a:tabLst/>
              <a:defRPr/>
            </a:pPr>
            <a:endParaRPr kumimoji="0" lang="en-US" sz="2000" b="1" i="0" u="none" strike="noStrike" kern="1200" cap="none" spc="0" normalizeH="0" baseline="0" noProof="0" dirty="0">
              <a:effectLst/>
              <a:uLnTx/>
              <a:uFillTx/>
              <a:latin typeface="+mn-lt"/>
              <a:ea typeface="+mn-ea"/>
              <a:cs typeface="+mn-cs"/>
            </a:endParaRPr>
          </a:p>
        </p:txBody>
      </p:sp>
      <p:pic>
        <p:nvPicPr>
          <p:cNvPr id="8194" name="Picture 2" descr="C:\Users\Personal\Desktop\coal mining pics\manganese\picture\_digital_stethoscope_2.jpg"/>
          <p:cNvPicPr>
            <a:picLocks noChangeAspect="1" noChangeArrowheads="1"/>
          </p:cNvPicPr>
          <p:nvPr/>
        </p:nvPicPr>
        <p:blipFill>
          <a:blip r:embed="rId3"/>
          <a:srcRect/>
          <a:stretch>
            <a:fillRect/>
          </a:stretch>
        </p:blipFill>
        <p:spPr bwMode="auto">
          <a:xfrm>
            <a:off x="495300" y="1628775"/>
            <a:ext cx="3619500" cy="4162425"/>
          </a:xfrm>
          <a:prstGeom prst="rect">
            <a:avLst/>
          </a:prstGeom>
          <a:noFill/>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iterate type="lt">
                                    <p:tmPct val="5000"/>
                                  </p:iterate>
                                  <p:childTnLst>
                                    <p:set>
                                      <p:cBhvr>
                                        <p:cTn id="6" dur="1" fill="hold">
                                          <p:stCondLst>
                                            <p:cond delay="0"/>
                                          </p:stCondLst>
                                        </p:cTn>
                                        <p:tgtEl>
                                          <p:spTgt spid="8194"/>
                                        </p:tgtEl>
                                        <p:attrNameLst>
                                          <p:attrName>style.visibility</p:attrName>
                                        </p:attrNameLst>
                                      </p:cBhvr>
                                      <p:to>
                                        <p:strVal val="visible"/>
                                      </p:to>
                                    </p:set>
                                    <p:anim calcmode="lin" valueType="num">
                                      <p:cBhvr>
                                        <p:cTn id="7" dur="1000" fill="hold"/>
                                        <p:tgtEl>
                                          <p:spTgt spid="8194"/>
                                        </p:tgtEl>
                                        <p:attrNameLst>
                                          <p:attrName>ppt_w</p:attrName>
                                        </p:attrNameLst>
                                      </p:cBhvr>
                                      <p:tavLst>
                                        <p:tav tm="0">
                                          <p:val>
                                            <p:fltVal val="0"/>
                                          </p:val>
                                        </p:tav>
                                        <p:tav tm="100000">
                                          <p:val>
                                            <p:strVal val="#ppt_w"/>
                                          </p:val>
                                        </p:tav>
                                      </p:tavLst>
                                    </p:anim>
                                    <p:anim calcmode="lin" valueType="num">
                                      <p:cBhvr>
                                        <p:cTn id="8" dur="1000" fill="hold"/>
                                        <p:tgtEl>
                                          <p:spTgt spid="8194"/>
                                        </p:tgtEl>
                                        <p:attrNameLst>
                                          <p:attrName>ppt_h</p:attrName>
                                        </p:attrNameLst>
                                      </p:cBhvr>
                                      <p:tavLst>
                                        <p:tav tm="0">
                                          <p:val>
                                            <p:fltVal val="0"/>
                                          </p:val>
                                        </p:tav>
                                        <p:tav tm="100000">
                                          <p:val>
                                            <p:strVal val="#ppt_h"/>
                                          </p:val>
                                        </p:tav>
                                      </p:tavLst>
                                    </p:anim>
                                    <p:anim calcmode="lin" valueType="num">
                                      <p:cBhvr>
                                        <p:cTn id="9" dur="1000" fill="hold"/>
                                        <p:tgtEl>
                                          <p:spTgt spid="8194"/>
                                        </p:tgtEl>
                                        <p:attrNameLst>
                                          <p:attrName>style.rotation</p:attrName>
                                        </p:attrNameLst>
                                      </p:cBhvr>
                                      <p:tavLst>
                                        <p:tav tm="0">
                                          <p:val>
                                            <p:fltVal val="90"/>
                                          </p:val>
                                        </p:tav>
                                        <p:tav tm="100000">
                                          <p:val>
                                            <p:fltVal val="0"/>
                                          </p:val>
                                        </p:tav>
                                      </p:tavLst>
                                    </p:anim>
                                    <p:animEffect transition="in" filter="fade">
                                      <p:cBhvr>
                                        <p:cTn id="10" dur="1000"/>
                                        <p:tgtEl>
                                          <p:spTgt spid="8194"/>
                                        </p:tgtEl>
                                      </p:cBhvr>
                                    </p:animEffect>
                                  </p:childTnLst>
                                </p:cTn>
                              </p:par>
                            </p:childTnLst>
                          </p:cTn>
                        </p:par>
                      </p:childTnLst>
                    </p:cTn>
                  </p:par>
                  <p:par>
                    <p:cTn id="11" fill="hold">
                      <p:stCondLst>
                        <p:cond delay="indefinite"/>
                      </p:stCondLst>
                      <p:childTnLst>
                        <p:par>
                          <p:cTn id="12" fill="hold">
                            <p:stCondLst>
                              <p:cond delay="0"/>
                            </p:stCondLst>
                            <p:childTnLst>
                              <p:par>
                                <p:cTn id="13" presetID="30" presetClass="entr" presetSubtype="0" fill="hold" nodeType="clickEffect">
                                  <p:stCondLst>
                                    <p:cond delay="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fade">
                                      <p:cBhvr>
                                        <p:cTn id="15" dur="800" decel="100000"/>
                                        <p:tgtEl>
                                          <p:spTgt spid="9">
                                            <p:txEl>
                                              <p:pRg st="0" end="0"/>
                                            </p:txEl>
                                          </p:spTgt>
                                        </p:tgtEl>
                                      </p:cBhvr>
                                    </p:animEffect>
                                    <p:anim calcmode="lin" valueType="num">
                                      <p:cBhvr>
                                        <p:cTn id="16" dur="800" decel="100000" fill="hold"/>
                                        <p:tgtEl>
                                          <p:spTgt spid="9">
                                            <p:txEl>
                                              <p:pRg st="0" end="0"/>
                                            </p:txEl>
                                          </p:spTgt>
                                        </p:tgtEl>
                                        <p:attrNameLst>
                                          <p:attrName>style.rotation</p:attrName>
                                        </p:attrNameLst>
                                      </p:cBhvr>
                                      <p:tavLst>
                                        <p:tav tm="0">
                                          <p:val>
                                            <p:fltVal val="-90"/>
                                          </p:val>
                                        </p:tav>
                                        <p:tav tm="100000">
                                          <p:val>
                                            <p:fltVal val="0"/>
                                          </p:val>
                                        </p:tav>
                                      </p:tavLst>
                                    </p:anim>
                                    <p:anim calcmode="lin" valueType="num">
                                      <p:cBhvr>
                                        <p:cTn id="17" dur="800" decel="100000" fill="hold"/>
                                        <p:tgtEl>
                                          <p:spTgt spid="9">
                                            <p:txEl>
                                              <p:pRg st="0" end="0"/>
                                            </p:txEl>
                                          </p:spTgt>
                                        </p:tgtEl>
                                        <p:attrNameLst>
                                          <p:attrName>ppt_x</p:attrName>
                                        </p:attrNameLst>
                                      </p:cBhvr>
                                      <p:tavLst>
                                        <p:tav tm="0">
                                          <p:val>
                                            <p:strVal val="#ppt_x+0.4"/>
                                          </p:val>
                                        </p:tav>
                                        <p:tav tm="100000">
                                          <p:val>
                                            <p:strVal val="#ppt_x-0.05"/>
                                          </p:val>
                                        </p:tav>
                                      </p:tavLst>
                                    </p:anim>
                                    <p:anim calcmode="lin" valueType="num">
                                      <p:cBhvr>
                                        <p:cTn id="18" dur="800" decel="100000" fill="hold"/>
                                        <p:tgtEl>
                                          <p:spTgt spid="9">
                                            <p:txEl>
                                              <p:pRg st="0" end="0"/>
                                            </p:txEl>
                                          </p:spTgt>
                                        </p:tgtEl>
                                        <p:attrNameLst>
                                          <p:attrName>ppt_y</p:attrName>
                                        </p:attrNameLst>
                                      </p:cBhvr>
                                      <p:tavLst>
                                        <p:tav tm="0">
                                          <p:val>
                                            <p:strVal val="#ppt_y-0.4"/>
                                          </p:val>
                                        </p:tav>
                                        <p:tav tm="100000">
                                          <p:val>
                                            <p:strVal val="#ppt_y+0.1"/>
                                          </p:val>
                                        </p:tav>
                                      </p:tavLst>
                                    </p:anim>
                                    <p:anim calcmode="lin" valueType="num">
                                      <p:cBhvr>
                                        <p:cTn id="19" dur="200" accel="100000" fill="hold">
                                          <p:stCondLst>
                                            <p:cond delay="800"/>
                                          </p:stCondLst>
                                        </p:cTn>
                                        <p:tgtEl>
                                          <p:spTgt spid="9">
                                            <p:txEl>
                                              <p:pRg st="0" end="0"/>
                                            </p:txEl>
                                          </p:spTgt>
                                        </p:tgtEl>
                                        <p:attrNameLst>
                                          <p:attrName>ppt_x</p:attrName>
                                        </p:attrNameLst>
                                      </p:cBhvr>
                                      <p:tavLst>
                                        <p:tav tm="0">
                                          <p:val>
                                            <p:strVal val="#ppt_x-0.05"/>
                                          </p:val>
                                        </p:tav>
                                        <p:tav tm="100000">
                                          <p:val>
                                            <p:strVal val="#ppt_x"/>
                                          </p:val>
                                        </p:tav>
                                      </p:tavLst>
                                    </p:anim>
                                    <p:anim calcmode="lin" valueType="num">
                                      <p:cBhvr>
                                        <p:cTn id="20" dur="200" accel="100000" fill="hold">
                                          <p:stCondLst>
                                            <p:cond delay="800"/>
                                          </p:stCondLst>
                                        </p:cTn>
                                        <p:tgtEl>
                                          <p:spTgt spid="9">
                                            <p:txEl>
                                              <p:pRg st="0" end="0"/>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C:\Users\Personal\Desktop\coal mining pics\manganese\picture\thumbs-up.png"/>
          <p:cNvPicPr>
            <a:picLocks noChangeAspect="1" noChangeArrowheads="1"/>
          </p:cNvPicPr>
          <p:nvPr/>
        </p:nvPicPr>
        <p:blipFill>
          <a:blip r:embed="rId2"/>
          <a:srcRect/>
          <a:stretch>
            <a:fillRect/>
          </a:stretch>
        </p:blipFill>
        <p:spPr bwMode="auto">
          <a:xfrm>
            <a:off x="609600" y="0"/>
            <a:ext cx="7848600" cy="5886450"/>
          </a:xfrm>
          <a:prstGeom prst="rect">
            <a:avLst/>
          </a:prstGeom>
          <a:noFill/>
        </p:spPr>
      </p:pic>
      <p:sp>
        <p:nvSpPr>
          <p:cNvPr id="5" name="Rounded Rectangle 4"/>
          <p:cNvSpPr/>
          <p:nvPr/>
        </p:nvSpPr>
        <p:spPr>
          <a:xfrm>
            <a:off x="1676400" y="5486400"/>
            <a:ext cx="6019800" cy="914400"/>
          </a:xfrm>
          <a:prstGeom prst="roundRect">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800" b="1" dirty="0" smtClean="0">
                <a:ln>
                  <a:solidFill>
                    <a:srgbClr val="FF0000"/>
                  </a:solidFill>
                </a:ln>
                <a:solidFill>
                  <a:srgbClr val="FFFF00"/>
                </a:solidFill>
              </a:rPr>
              <a:t>OUR CHOICE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iterate type="lt">
                                    <p:tmPct val="5000"/>
                                  </p:iterate>
                                  <p:childTnLst>
                                    <p:set>
                                      <p:cBhvr>
                                        <p:cTn id="6" dur="1" fill="hold">
                                          <p:stCondLst>
                                            <p:cond delay="0"/>
                                          </p:stCondLst>
                                        </p:cTn>
                                        <p:tgtEl>
                                          <p:spTgt spid="9218"/>
                                        </p:tgtEl>
                                        <p:attrNameLst>
                                          <p:attrName>style.visibility</p:attrName>
                                        </p:attrNameLst>
                                      </p:cBhvr>
                                      <p:to>
                                        <p:strVal val="visible"/>
                                      </p:to>
                                    </p:set>
                                    <p:anim calcmode="lin" valueType="num">
                                      <p:cBhvr>
                                        <p:cTn id="7" dur="1000" fill="hold"/>
                                        <p:tgtEl>
                                          <p:spTgt spid="9218"/>
                                        </p:tgtEl>
                                        <p:attrNameLst>
                                          <p:attrName>ppt_w</p:attrName>
                                        </p:attrNameLst>
                                      </p:cBhvr>
                                      <p:tavLst>
                                        <p:tav tm="0">
                                          <p:val>
                                            <p:fltVal val="0"/>
                                          </p:val>
                                        </p:tav>
                                        <p:tav tm="100000">
                                          <p:val>
                                            <p:strVal val="#ppt_w"/>
                                          </p:val>
                                        </p:tav>
                                      </p:tavLst>
                                    </p:anim>
                                    <p:anim calcmode="lin" valueType="num">
                                      <p:cBhvr>
                                        <p:cTn id="8" dur="1000" fill="hold"/>
                                        <p:tgtEl>
                                          <p:spTgt spid="9218"/>
                                        </p:tgtEl>
                                        <p:attrNameLst>
                                          <p:attrName>ppt_h</p:attrName>
                                        </p:attrNameLst>
                                      </p:cBhvr>
                                      <p:tavLst>
                                        <p:tav tm="0">
                                          <p:val>
                                            <p:fltVal val="0"/>
                                          </p:val>
                                        </p:tav>
                                        <p:tav tm="100000">
                                          <p:val>
                                            <p:strVal val="#ppt_h"/>
                                          </p:val>
                                        </p:tav>
                                      </p:tavLst>
                                    </p:anim>
                                    <p:anim calcmode="lin" valueType="num">
                                      <p:cBhvr>
                                        <p:cTn id="9" dur="1000" fill="hold"/>
                                        <p:tgtEl>
                                          <p:spTgt spid="9218"/>
                                        </p:tgtEl>
                                        <p:attrNameLst>
                                          <p:attrName>style.rotation</p:attrName>
                                        </p:attrNameLst>
                                      </p:cBhvr>
                                      <p:tavLst>
                                        <p:tav tm="0">
                                          <p:val>
                                            <p:fltVal val="90"/>
                                          </p:val>
                                        </p:tav>
                                        <p:tav tm="100000">
                                          <p:val>
                                            <p:fltVal val="0"/>
                                          </p:val>
                                        </p:tav>
                                      </p:tavLst>
                                    </p:anim>
                                    <p:animEffect transition="in" filter="fade">
                                      <p:cBhvr>
                                        <p:cTn id="10" dur="1000"/>
                                        <p:tgtEl>
                                          <p:spTgt spid="9218"/>
                                        </p:tgtEl>
                                      </p:cBhvr>
                                    </p:animEffect>
                                  </p:childTnLst>
                                </p:cTn>
                              </p:par>
                            </p:childTnLst>
                          </p:cTn>
                        </p:par>
                      </p:childTnLst>
                    </p:cTn>
                  </p:par>
                  <p:par>
                    <p:cTn id="11" fill="hold">
                      <p:stCondLst>
                        <p:cond delay="indefinite"/>
                      </p:stCondLst>
                      <p:childTnLst>
                        <p:par>
                          <p:cTn id="12" fill="hold">
                            <p:stCondLst>
                              <p:cond delay="0"/>
                            </p:stCondLst>
                            <p:childTnLst>
                              <p:par>
                                <p:cTn id="13" presetID="56" presetClass="entr" presetSubtype="0" fill="hold" grpId="0" nodeType="clickEffect">
                                  <p:stCondLst>
                                    <p:cond delay="0"/>
                                  </p:stCondLst>
                                  <p:iterate type="lt">
                                    <p:tmPct val="10000"/>
                                  </p:iterate>
                                  <p:childTnLst>
                                    <p:set>
                                      <p:cBhvr>
                                        <p:cTn id="14" dur="1" fill="hold">
                                          <p:stCondLst>
                                            <p:cond delay="0"/>
                                          </p:stCondLst>
                                        </p:cTn>
                                        <p:tgtEl>
                                          <p:spTgt spid="5"/>
                                        </p:tgtEl>
                                        <p:attrNameLst>
                                          <p:attrName>style.visibility</p:attrName>
                                        </p:attrNameLst>
                                      </p:cBhvr>
                                      <p:to>
                                        <p:strVal val="visible"/>
                                      </p:to>
                                    </p:set>
                                    <p:anim by="(-#ppt_w*2)" calcmode="lin" valueType="num">
                                      <p:cBhvr rctx="PPT">
                                        <p:cTn id="15" dur="500" autoRev="1" fill="hold">
                                          <p:stCondLst>
                                            <p:cond delay="0"/>
                                          </p:stCondLst>
                                        </p:cTn>
                                        <p:tgtEl>
                                          <p:spTgt spid="5"/>
                                        </p:tgtEl>
                                        <p:attrNameLst>
                                          <p:attrName>ppt_w</p:attrName>
                                        </p:attrNameLst>
                                      </p:cBhvr>
                                    </p:anim>
                                    <p:anim by="(#ppt_w*0.50)" calcmode="lin" valueType="num">
                                      <p:cBhvr>
                                        <p:cTn id="16" dur="500" decel="50000" autoRev="1" fill="hold">
                                          <p:stCondLst>
                                            <p:cond delay="0"/>
                                          </p:stCondLst>
                                        </p:cTn>
                                        <p:tgtEl>
                                          <p:spTgt spid="5"/>
                                        </p:tgtEl>
                                        <p:attrNameLst>
                                          <p:attrName>ppt_x</p:attrName>
                                        </p:attrNameLst>
                                      </p:cBhvr>
                                    </p:anim>
                                    <p:anim from="(-#ppt_h/2)" to="(#ppt_y)" calcmode="lin" valueType="num">
                                      <p:cBhvr>
                                        <p:cTn id="17" dur="1000" fill="hold">
                                          <p:stCondLst>
                                            <p:cond delay="0"/>
                                          </p:stCondLst>
                                        </p:cTn>
                                        <p:tgtEl>
                                          <p:spTgt spid="5"/>
                                        </p:tgtEl>
                                        <p:attrNameLst>
                                          <p:attrName>ppt_y</p:attrName>
                                        </p:attrNameLst>
                                      </p:cBhvr>
                                    </p:anim>
                                    <p:animRot by="21600000">
                                      <p:cBhvr>
                                        <p:cTn id="18" dur="1000" fill="hold">
                                          <p:stCondLst>
                                            <p:cond delay="0"/>
                                          </p:stCondLst>
                                        </p:cTn>
                                        <p:tgtEl>
                                          <p:spTgt spid="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Personal\Desktop\coal mining pics\coalplug.jpg"/>
          <p:cNvPicPr>
            <a:picLocks noChangeAspect="1" noChangeArrowheads="1"/>
          </p:cNvPicPr>
          <p:nvPr/>
        </p:nvPicPr>
        <p:blipFill>
          <a:blip r:embed="rId2"/>
          <a:srcRect/>
          <a:stretch>
            <a:fillRect/>
          </a:stretch>
        </p:blipFill>
        <p:spPr bwMode="auto">
          <a:xfrm>
            <a:off x="-228600" y="4114800"/>
            <a:ext cx="9144000" cy="2743200"/>
          </a:xfrm>
          <a:prstGeom prst="rect">
            <a:avLst/>
          </a:prstGeom>
          <a:noFill/>
          <a:effectLst>
            <a:outerShdw blurRad="76200" dir="18900000" sy="23000" kx="-1200000" algn="bl" rotWithShape="0">
              <a:prstClr val="black">
                <a:alpha val="20000"/>
              </a:prstClr>
            </a:outerShdw>
            <a:softEdge rad="635000"/>
          </a:effectLst>
        </p:spPr>
      </p:pic>
      <p:pic>
        <p:nvPicPr>
          <p:cNvPr id="9" name="Picture 2" descr="E:\PROJECT\coal mining pics\manganese\picture\dark-earth-wallpaper-1152x864.jpg"/>
          <p:cNvPicPr>
            <a:picLocks noChangeAspect="1" noChangeArrowheads="1"/>
          </p:cNvPicPr>
          <p:nvPr/>
        </p:nvPicPr>
        <p:blipFill>
          <a:blip r:embed="rId3" cstate="print"/>
          <a:srcRect/>
          <a:stretch>
            <a:fillRect/>
          </a:stretch>
        </p:blipFill>
        <p:spPr bwMode="auto">
          <a:xfrm>
            <a:off x="7632594" y="0"/>
            <a:ext cx="1511405" cy="1143000"/>
          </a:xfrm>
          <a:prstGeom prst="rect">
            <a:avLst/>
          </a:prstGeom>
          <a:noFill/>
          <a:effectLst>
            <a:softEdge rad="127000"/>
          </a:effectLst>
        </p:spPr>
      </p:pic>
      <p:sp>
        <p:nvSpPr>
          <p:cNvPr id="10" name="Rounded Rectangle 9"/>
          <p:cNvSpPr/>
          <p:nvPr/>
        </p:nvSpPr>
        <p:spPr>
          <a:xfrm>
            <a:off x="381000" y="228600"/>
            <a:ext cx="7315200" cy="68580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b="1" dirty="0" smtClean="0">
                <a:ln>
                  <a:solidFill>
                    <a:srgbClr val="FF0000"/>
                  </a:solidFill>
                </a:ln>
                <a:solidFill>
                  <a:srgbClr val="FFFF00"/>
                </a:solidFill>
              </a:rPr>
              <a:t>Our Choice</a:t>
            </a:r>
            <a:endParaRPr lang="en-US" sz="3200" b="1" dirty="0">
              <a:ln>
                <a:solidFill>
                  <a:srgbClr val="FF0000"/>
                </a:solidFill>
              </a:ln>
              <a:solidFill>
                <a:srgbClr val="FFFF00"/>
              </a:solidFill>
            </a:endParaRPr>
          </a:p>
        </p:txBody>
      </p:sp>
      <p:sp>
        <p:nvSpPr>
          <p:cNvPr id="15" name="Rectangle 14"/>
          <p:cNvSpPr/>
          <p:nvPr/>
        </p:nvSpPr>
        <p:spPr>
          <a:xfrm>
            <a:off x="457200" y="1752600"/>
            <a:ext cx="8153400" cy="3231654"/>
          </a:xfrm>
          <a:prstGeom prst="rect">
            <a:avLst/>
          </a:prstGeom>
        </p:spPr>
        <p:txBody>
          <a:bodyPr wrap="square">
            <a:spAutoFit/>
          </a:bodyPr>
          <a:lstStyle/>
          <a:p>
            <a:pPr>
              <a:buNone/>
            </a:pPr>
            <a:r>
              <a:rPr lang="en-US" sz="3600" b="1" dirty="0" smtClean="0">
                <a:ln>
                  <a:solidFill>
                    <a:srgbClr val="FF0000"/>
                  </a:solidFill>
                </a:ln>
                <a:solidFill>
                  <a:srgbClr val="FFFF00"/>
                </a:solidFill>
              </a:rPr>
              <a:t>Coal Mining </a:t>
            </a:r>
            <a:r>
              <a:rPr lang="en-US" sz="2800" b="1" dirty="0" smtClean="0"/>
              <a:t>proposed by Company C is our choice because it has the highest sales price among the three elements mentioned. It is the largest source of energy for electricity generation worldwide. Although it has diverse effects to the environment and health, its effects can be mitigated by rehabilitation and reclamation.</a:t>
            </a:r>
            <a:endParaRPr lang="en-US" sz="2800" b="1" dirty="0"/>
          </a:p>
        </p:txBody>
      </p:sp>
      <p:sp>
        <p:nvSpPr>
          <p:cNvPr id="6" name="Rounded Rectangle 5"/>
          <p:cNvSpPr/>
          <p:nvPr/>
        </p:nvSpPr>
        <p:spPr>
          <a:xfrm>
            <a:off x="381000" y="990600"/>
            <a:ext cx="4419600" cy="685800"/>
          </a:xfrm>
          <a:prstGeom prst="roundRect">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b="1" dirty="0" smtClean="0">
                <a:ln>
                  <a:solidFill>
                    <a:srgbClr val="FF0000"/>
                  </a:solidFill>
                </a:ln>
                <a:solidFill>
                  <a:srgbClr val="FFFF00"/>
                </a:solidFill>
              </a:rPr>
              <a:t>INDUSTRIALIST’S WORK</a:t>
            </a:r>
            <a:endParaRPr lang="en-US" sz="3200" b="1" dirty="0">
              <a:ln>
                <a:solidFill>
                  <a:srgbClr val="FF0000"/>
                </a:solidFill>
              </a:ln>
              <a:solidFill>
                <a:srgbClr val="FFFF00"/>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Scale>
                                      <p:cBhvr>
                                        <p:cTn id="7"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6"/>
                                        </p:tgtEl>
                                        <p:attrNameLst>
                                          <p:attrName>ppt_x</p:attrName>
                                          <p:attrName>ppt_y</p:attrName>
                                        </p:attrNameLst>
                                      </p:cBhvr>
                                    </p:animMotion>
                                    <p:animEffect transition="in" filter="fade">
                                      <p:cBhvr>
                                        <p:cTn id="9" dur="10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15"/>
                                        </p:tgtEl>
                                        <p:attrNameLst>
                                          <p:attrName>style.visibility</p:attrName>
                                        </p:attrNameLst>
                                      </p:cBhvr>
                                      <p:to>
                                        <p:strVal val="visible"/>
                                      </p:to>
                                    </p:set>
                                    <p:animEffect transition="in" filter="fade">
                                      <p:cBhvr>
                                        <p:cTn id="14" dur="2000"/>
                                        <p:tgtEl>
                                          <p:spTgt spid="15"/>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1026"/>
                                        </p:tgtEl>
                                        <p:attrNameLst>
                                          <p:attrName>style.visibility</p:attrName>
                                        </p:attrNameLst>
                                      </p:cBhvr>
                                      <p:to>
                                        <p:strVal val="visible"/>
                                      </p:to>
                                    </p:set>
                                    <p:animEffect transition="in" filter="fade">
                                      <p:cBhvr>
                                        <p:cTn id="19" dur="2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6"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E:\PROJECT\coal mining pics\manganese\picture\dark-earth-wallpaper-1152x864.jpg"/>
          <p:cNvPicPr>
            <a:picLocks noChangeAspect="1" noChangeArrowheads="1"/>
          </p:cNvPicPr>
          <p:nvPr/>
        </p:nvPicPr>
        <p:blipFill>
          <a:blip r:embed="rId2" cstate="print"/>
          <a:srcRect/>
          <a:stretch>
            <a:fillRect/>
          </a:stretch>
        </p:blipFill>
        <p:spPr bwMode="auto">
          <a:xfrm>
            <a:off x="7632594" y="0"/>
            <a:ext cx="1511405" cy="1143000"/>
          </a:xfrm>
          <a:prstGeom prst="rect">
            <a:avLst/>
          </a:prstGeom>
          <a:noFill/>
          <a:effectLst>
            <a:softEdge rad="127000"/>
          </a:effectLst>
        </p:spPr>
      </p:pic>
      <p:sp>
        <p:nvSpPr>
          <p:cNvPr id="10" name="Rounded Rectangle 9"/>
          <p:cNvSpPr/>
          <p:nvPr/>
        </p:nvSpPr>
        <p:spPr>
          <a:xfrm>
            <a:off x="381000" y="228600"/>
            <a:ext cx="7315200" cy="68580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b="1" dirty="0" smtClean="0"/>
              <a:t>Sources</a:t>
            </a:r>
            <a:endParaRPr lang="en-US" sz="2800" b="1" dirty="0"/>
          </a:p>
        </p:txBody>
      </p:sp>
      <p:sp>
        <p:nvSpPr>
          <p:cNvPr id="15" name="Rectangle 14"/>
          <p:cNvSpPr/>
          <p:nvPr/>
        </p:nvSpPr>
        <p:spPr>
          <a:xfrm>
            <a:off x="457200" y="1295400"/>
            <a:ext cx="8153400" cy="4598182"/>
          </a:xfrm>
          <a:prstGeom prst="rect">
            <a:avLst/>
          </a:prstGeom>
        </p:spPr>
        <p:txBody>
          <a:bodyPr wrap="square">
            <a:spAutoFit/>
          </a:bodyPr>
          <a:lstStyle/>
          <a:p>
            <a:pPr marL="177800" indent="-177800">
              <a:buFont typeface="Wingdings" pitchFamily="2" charset="2"/>
              <a:buChar char="§"/>
            </a:pPr>
            <a:r>
              <a:rPr lang="en-US" sz="2400" dirty="0" smtClean="0">
                <a:solidFill>
                  <a:srgbClr val="0033CC"/>
                </a:solidFill>
              </a:rPr>
              <a:t>http://www.ucsusa.org/clean_energy/technology_and_impacts/impacts/the-costs-of-coal.html</a:t>
            </a:r>
          </a:p>
          <a:p>
            <a:pPr marL="177800" indent="-177800">
              <a:buFont typeface="Wingdings" pitchFamily="2" charset="2"/>
              <a:buChar char="§"/>
            </a:pPr>
            <a:r>
              <a:rPr lang="en-US" sz="2400" dirty="0" smtClean="0">
                <a:solidFill>
                  <a:srgbClr val="0033CC"/>
                </a:solidFill>
              </a:rPr>
              <a:t>http://en.wikipedia.org/wiki/Coal#Production_trends</a:t>
            </a:r>
          </a:p>
          <a:p>
            <a:pPr marL="177800" indent="-177800">
              <a:buFont typeface="Wingdings" pitchFamily="2" charset="2"/>
              <a:buChar char="§"/>
            </a:pPr>
            <a:r>
              <a:rPr lang="en-US" sz="2400" dirty="0" smtClean="0">
                <a:solidFill>
                  <a:srgbClr val="0033CC"/>
                </a:solidFill>
                <a:hlinkClick r:id="rId3"/>
              </a:rPr>
              <a:t>http://</a:t>
            </a:r>
            <a:r>
              <a:rPr lang="en-US" sz="2400" dirty="0" smtClean="0">
                <a:solidFill>
                  <a:srgbClr val="0033CC"/>
                </a:solidFill>
                <a:hlinkClick r:id="rId3"/>
              </a:rPr>
              <a:t>www.water-research.net/phosphate.htm</a:t>
            </a:r>
            <a:endParaRPr lang="en-US" sz="2400" dirty="0" smtClean="0">
              <a:solidFill>
                <a:srgbClr val="0033CC"/>
              </a:solidFill>
            </a:endParaRPr>
          </a:p>
          <a:p>
            <a:pPr algn="just">
              <a:lnSpc>
                <a:spcPct val="80000"/>
              </a:lnSpc>
              <a:buFont typeface="Wingdings" pitchFamily="2" charset="2"/>
              <a:buChar char="§"/>
            </a:pPr>
            <a:r>
              <a:rPr lang="en-US" sz="2400" u="sng" dirty="0" smtClean="0">
                <a:solidFill>
                  <a:srgbClr val="0033CC"/>
                </a:solidFill>
                <a:hlinkClick r:id="rId4"/>
              </a:rPr>
              <a:t>http</a:t>
            </a:r>
            <a:r>
              <a:rPr lang="en-US" sz="2400" u="sng" dirty="0" smtClean="0">
                <a:solidFill>
                  <a:srgbClr val="0033CC"/>
                </a:solidFill>
                <a:hlinkClick r:id="rId4"/>
              </a:rPr>
              <a:t>://en.wikipedia.org/wiki/Coal_mining</a:t>
            </a:r>
            <a:endParaRPr lang="en-US" sz="2400" u="sng" dirty="0" smtClean="0">
              <a:solidFill>
                <a:srgbClr val="0033CC"/>
              </a:solidFill>
            </a:endParaRPr>
          </a:p>
          <a:p>
            <a:pPr algn="just">
              <a:lnSpc>
                <a:spcPct val="80000"/>
              </a:lnSpc>
              <a:buFont typeface="Wingdings" pitchFamily="2" charset="2"/>
              <a:buChar char="§"/>
            </a:pPr>
            <a:r>
              <a:rPr lang="en-US" sz="2400" u="sng" dirty="0" smtClean="0">
                <a:solidFill>
                  <a:srgbClr val="0033CC"/>
                </a:solidFill>
                <a:hlinkClick r:id="rId5"/>
              </a:rPr>
              <a:t>http://www.eia.doe.gov/cneaf/coal/page/acr/table31.html</a:t>
            </a:r>
            <a:endParaRPr lang="en-US" sz="2400" u="sng" dirty="0" smtClean="0">
              <a:solidFill>
                <a:srgbClr val="0033CC"/>
              </a:solidFill>
            </a:endParaRPr>
          </a:p>
          <a:p>
            <a:pPr algn="just">
              <a:lnSpc>
                <a:spcPct val="80000"/>
              </a:lnSpc>
              <a:buFont typeface="Wingdings" pitchFamily="2" charset="2"/>
              <a:buChar char="§"/>
            </a:pPr>
            <a:r>
              <a:rPr lang="en-US" sz="2400" u="sng" dirty="0" smtClean="0">
                <a:solidFill>
                  <a:srgbClr val="0033CC"/>
                </a:solidFill>
                <a:hlinkClick r:id="rId6"/>
              </a:rPr>
              <a:t>http://www.infomine.com/commodities/manganese.asp</a:t>
            </a:r>
            <a:endParaRPr lang="en-US" sz="2400" u="sng" dirty="0" smtClean="0">
              <a:solidFill>
                <a:srgbClr val="0033CC"/>
              </a:solidFill>
            </a:endParaRPr>
          </a:p>
          <a:p>
            <a:pPr algn="just">
              <a:lnSpc>
                <a:spcPct val="80000"/>
              </a:lnSpc>
              <a:buFont typeface="Wingdings" pitchFamily="2" charset="2"/>
              <a:buChar char="§"/>
            </a:pPr>
            <a:r>
              <a:rPr lang="en-US" sz="2400" u="sng" dirty="0" smtClean="0">
                <a:solidFill>
                  <a:srgbClr val="0033CC"/>
                </a:solidFill>
                <a:hlinkClick r:id="rId7"/>
              </a:rPr>
              <a:t>http://www.mbendi.com/indy/ming/mang/p0005.htm</a:t>
            </a:r>
            <a:endParaRPr lang="en-US" sz="2400" u="sng" dirty="0" smtClean="0">
              <a:solidFill>
                <a:srgbClr val="0033CC"/>
              </a:solidFill>
            </a:endParaRPr>
          </a:p>
          <a:p>
            <a:pPr algn="just">
              <a:buFont typeface="Wingdings" pitchFamily="2" charset="2"/>
              <a:buChar char="§"/>
            </a:pPr>
            <a:r>
              <a:rPr lang="en-US" sz="2400" u="sng" dirty="0" smtClean="0">
                <a:solidFill>
                  <a:srgbClr val="0033CC"/>
                </a:solidFill>
                <a:hlinkClick r:id="rId8"/>
              </a:rPr>
              <a:t>http://www.mbendi.com/indy/ming/mang/au/au/p0005.htm</a:t>
            </a:r>
            <a:endParaRPr lang="en-US" sz="2400" u="sng" dirty="0" smtClean="0">
              <a:solidFill>
                <a:srgbClr val="0033CC"/>
              </a:solidFill>
            </a:endParaRPr>
          </a:p>
          <a:p>
            <a:pPr algn="just">
              <a:buFont typeface="Wingdings" pitchFamily="2" charset="2"/>
              <a:buChar char="§"/>
            </a:pPr>
            <a:r>
              <a:rPr lang="en-US" sz="2400" u="sng" dirty="0" smtClean="0">
                <a:solidFill>
                  <a:srgbClr val="0033CC"/>
                </a:solidFill>
                <a:hlinkClick r:id="rId9"/>
              </a:rPr>
              <a:t>http://en.wikipedia.org/wiki/Coal</a:t>
            </a:r>
            <a:endParaRPr lang="en-US" sz="2400" u="sng" dirty="0" smtClean="0">
              <a:solidFill>
                <a:srgbClr val="0033CC"/>
              </a:solidFill>
            </a:endParaRPr>
          </a:p>
          <a:p>
            <a:pPr algn="just">
              <a:buFont typeface="Wingdings" pitchFamily="2" charset="2"/>
              <a:buChar char="§"/>
            </a:pPr>
            <a:r>
              <a:rPr lang="en-US" sz="2400" u="sng" dirty="0" smtClean="0">
                <a:solidFill>
                  <a:srgbClr val="0033CC"/>
                </a:solidFill>
                <a:hlinkClick r:id="rId10"/>
              </a:rPr>
              <a:t>www.lenntech.com/periodic/elements/mn.htm</a:t>
            </a:r>
            <a:endParaRPr lang="en-US" sz="2400" u="sng" dirty="0" smtClean="0">
              <a:solidFill>
                <a:srgbClr val="0033CC"/>
              </a:solidFill>
            </a:endParaRPr>
          </a:p>
          <a:p>
            <a:pPr algn="just">
              <a:buFont typeface="Wingdings" pitchFamily="2" charset="2"/>
              <a:buChar char="§"/>
            </a:pPr>
            <a:r>
              <a:rPr lang="en-US" sz="2400" u="sng" dirty="0" smtClean="0">
                <a:solidFill>
                  <a:srgbClr val="0033CC"/>
                </a:solidFill>
                <a:hlinkClick r:id="rId11"/>
              </a:rPr>
              <a:t>www.kids.mongabay.com/lesson-plan</a:t>
            </a:r>
            <a:endParaRPr lang="en-US" sz="2400" u="sng" dirty="0" smtClean="0">
              <a:solidFill>
                <a:srgbClr val="0033CC"/>
              </a:solidFill>
            </a:endParaRPr>
          </a:p>
          <a:p>
            <a:pPr marL="177800" indent="-177800">
              <a:buFont typeface="Wingdings" pitchFamily="2" charset="2"/>
              <a:buChar char="§"/>
            </a:pPr>
            <a:endParaRPr lang="en-US" sz="2400" dirty="0" smtClean="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animEffect transition="in" filter="fade">
                                      <p:cBhvr>
                                        <p:cTn id="7" dur="2000"/>
                                        <p:tgtEl>
                                          <p:spTgt spid="15">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5">
                                            <p:txEl>
                                              <p:pRg st="1" end="1"/>
                                            </p:txEl>
                                          </p:spTgt>
                                        </p:tgtEl>
                                        <p:attrNameLst>
                                          <p:attrName>style.visibility</p:attrName>
                                        </p:attrNameLst>
                                      </p:cBhvr>
                                      <p:to>
                                        <p:strVal val="visible"/>
                                      </p:to>
                                    </p:set>
                                    <p:animEffect transition="in" filter="fade">
                                      <p:cBhvr>
                                        <p:cTn id="10" dur="2000"/>
                                        <p:tgtEl>
                                          <p:spTgt spid="15">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5">
                                            <p:txEl>
                                              <p:pRg st="2" end="2"/>
                                            </p:txEl>
                                          </p:spTgt>
                                        </p:tgtEl>
                                        <p:attrNameLst>
                                          <p:attrName>style.visibility</p:attrName>
                                        </p:attrNameLst>
                                      </p:cBhvr>
                                      <p:to>
                                        <p:strVal val="visible"/>
                                      </p:to>
                                    </p:set>
                                    <p:animEffect transition="in" filter="fade">
                                      <p:cBhvr>
                                        <p:cTn id="13" dur="2000"/>
                                        <p:tgtEl>
                                          <p:spTgt spid="15">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15">
                                            <p:txEl>
                                              <p:pRg st="3" end="3"/>
                                            </p:txEl>
                                          </p:spTgt>
                                        </p:tgtEl>
                                        <p:attrNameLst>
                                          <p:attrName>style.visibility</p:attrName>
                                        </p:attrNameLst>
                                      </p:cBhvr>
                                      <p:to>
                                        <p:strVal val="visible"/>
                                      </p:to>
                                    </p:set>
                                    <p:animEffect transition="in" filter="fade">
                                      <p:cBhvr>
                                        <p:cTn id="16" dur="2000"/>
                                        <p:tgtEl>
                                          <p:spTgt spid="15">
                                            <p:txEl>
                                              <p:pRg st="3" end="3"/>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15">
                                            <p:txEl>
                                              <p:pRg st="4" end="4"/>
                                            </p:txEl>
                                          </p:spTgt>
                                        </p:tgtEl>
                                        <p:attrNameLst>
                                          <p:attrName>style.visibility</p:attrName>
                                        </p:attrNameLst>
                                      </p:cBhvr>
                                      <p:to>
                                        <p:strVal val="visible"/>
                                      </p:to>
                                    </p:set>
                                    <p:animEffect transition="in" filter="fade">
                                      <p:cBhvr>
                                        <p:cTn id="19" dur="2000"/>
                                        <p:tgtEl>
                                          <p:spTgt spid="15">
                                            <p:txEl>
                                              <p:pRg st="4" end="4"/>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15">
                                            <p:txEl>
                                              <p:pRg st="5" end="5"/>
                                            </p:txEl>
                                          </p:spTgt>
                                        </p:tgtEl>
                                        <p:attrNameLst>
                                          <p:attrName>style.visibility</p:attrName>
                                        </p:attrNameLst>
                                      </p:cBhvr>
                                      <p:to>
                                        <p:strVal val="visible"/>
                                      </p:to>
                                    </p:set>
                                    <p:animEffect transition="in" filter="fade">
                                      <p:cBhvr>
                                        <p:cTn id="22" dur="2000"/>
                                        <p:tgtEl>
                                          <p:spTgt spid="15">
                                            <p:txEl>
                                              <p:pRg st="5" end="5"/>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15">
                                            <p:txEl>
                                              <p:pRg st="6" end="6"/>
                                            </p:txEl>
                                          </p:spTgt>
                                        </p:tgtEl>
                                        <p:attrNameLst>
                                          <p:attrName>style.visibility</p:attrName>
                                        </p:attrNameLst>
                                      </p:cBhvr>
                                      <p:to>
                                        <p:strVal val="visible"/>
                                      </p:to>
                                    </p:set>
                                    <p:animEffect transition="in" filter="fade">
                                      <p:cBhvr>
                                        <p:cTn id="25" dur="2000"/>
                                        <p:tgtEl>
                                          <p:spTgt spid="15">
                                            <p:txEl>
                                              <p:pRg st="6" end="6"/>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15">
                                            <p:txEl>
                                              <p:pRg st="7" end="7"/>
                                            </p:txEl>
                                          </p:spTgt>
                                        </p:tgtEl>
                                        <p:attrNameLst>
                                          <p:attrName>style.visibility</p:attrName>
                                        </p:attrNameLst>
                                      </p:cBhvr>
                                      <p:to>
                                        <p:strVal val="visible"/>
                                      </p:to>
                                    </p:set>
                                    <p:animEffect transition="in" filter="fade">
                                      <p:cBhvr>
                                        <p:cTn id="28" dur="2000"/>
                                        <p:tgtEl>
                                          <p:spTgt spid="15">
                                            <p:txEl>
                                              <p:pRg st="7" end="7"/>
                                            </p:txEl>
                                          </p:spTgt>
                                        </p:tgtEl>
                                      </p:cBhvr>
                                    </p:animEffect>
                                  </p:childTnLst>
                                </p:cTn>
                              </p:par>
                              <p:par>
                                <p:cTn id="29" presetID="10" presetClass="entr" presetSubtype="0" fill="hold" nodeType="withEffect">
                                  <p:stCondLst>
                                    <p:cond delay="0"/>
                                  </p:stCondLst>
                                  <p:childTnLst>
                                    <p:set>
                                      <p:cBhvr>
                                        <p:cTn id="30" dur="1" fill="hold">
                                          <p:stCondLst>
                                            <p:cond delay="0"/>
                                          </p:stCondLst>
                                        </p:cTn>
                                        <p:tgtEl>
                                          <p:spTgt spid="15">
                                            <p:txEl>
                                              <p:pRg st="8" end="8"/>
                                            </p:txEl>
                                          </p:spTgt>
                                        </p:tgtEl>
                                        <p:attrNameLst>
                                          <p:attrName>style.visibility</p:attrName>
                                        </p:attrNameLst>
                                      </p:cBhvr>
                                      <p:to>
                                        <p:strVal val="visible"/>
                                      </p:to>
                                    </p:set>
                                    <p:animEffect transition="in" filter="fade">
                                      <p:cBhvr>
                                        <p:cTn id="31" dur="2000"/>
                                        <p:tgtEl>
                                          <p:spTgt spid="15">
                                            <p:txEl>
                                              <p:pRg st="8" end="8"/>
                                            </p:txEl>
                                          </p:spTgt>
                                        </p:tgtEl>
                                      </p:cBhvr>
                                    </p:animEffect>
                                  </p:childTnLst>
                                </p:cTn>
                              </p:par>
                              <p:par>
                                <p:cTn id="32" presetID="10" presetClass="entr" presetSubtype="0" fill="hold" nodeType="withEffect">
                                  <p:stCondLst>
                                    <p:cond delay="0"/>
                                  </p:stCondLst>
                                  <p:childTnLst>
                                    <p:set>
                                      <p:cBhvr>
                                        <p:cTn id="33" dur="1" fill="hold">
                                          <p:stCondLst>
                                            <p:cond delay="0"/>
                                          </p:stCondLst>
                                        </p:cTn>
                                        <p:tgtEl>
                                          <p:spTgt spid="15">
                                            <p:txEl>
                                              <p:pRg st="9" end="9"/>
                                            </p:txEl>
                                          </p:spTgt>
                                        </p:tgtEl>
                                        <p:attrNameLst>
                                          <p:attrName>style.visibility</p:attrName>
                                        </p:attrNameLst>
                                      </p:cBhvr>
                                      <p:to>
                                        <p:strVal val="visible"/>
                                      </p:to>
                                    </p:set>
                                    <p:animEffect transition="in" filter="fade">
                                      <p:cBhvr>
                                        <p:cTn id="34" dur="2000"/>
                                        <p:tgtEl>
                                          <p:spTgt spid="15">
                                            <p:txEl>
                                              <p:pRg st="9" end="9"/>
                                            </p:txEl>
                                          </p:spTgt>
                                        </p:tgtEl>
                                      </p:cBhvr>
                                    </p:animEffect>
                                  </p:childTnLst>
                                </p:cTn>
                              </p:par>
                              <p:par>
                                <p:cTn id="35" presetID="10" presetClass="entr" presetSubtype="0" fill="hold" nodeType="withEffect">
                                  <p:stCondLst>
                                    <p:cond delay="0"/>
                                  </p:stCondLst>
                                  <p:childTnLst>
                                    <p:set>
                                      <p:cBhvr>
                                        <p:cTn id="36" dur="1" fill="hold">
                                          <p:stCondLst>
                                            <p:cond delay="0"/>
                                          </p:stCondLst>
                                        </p:cTn>
                                        <p:tgtEl>
                                          <p:spTgt spid="15">
                                            <p:txEl>
                                              <p:pRg st="10" end="10"/>
                                            </p:txEl>
                                          </p:spTgt>
                                        </p:tgtEl>
                                        <p:attrNameLst>
                                          <p:attrName>style.visibility</p:attrName>
                                        </p:attrNameLst>
                                      </p:cBhvr>
                                      <p:to>
                                        <p:strVal val="visible"/>
                                      </p:to>
                                    </p:set>
                                    <p:animEffect transition="in" filter="fade">
                                      <p:cBhvr>
                                        <p:cTn id="37" dur="2000"/>
                                        <p:tgtEl>
                                          <p:spTgt spid="15">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295400" y="533400"/>
            <a:ext cx="6834050" cy="923330"/>
          </a:xfrm>
          <a:prstGeom prst="rect">
            <a:avLst/>
          </a:prstGeom>
          <a:noFill/>
          <a:effectLst>
            <a:reflection blurRad="6350" stA="50000" endA="300" endPos="55000" dir="5400000" sy="-100000" algn="bl" rotWithShape="0"/>
          </a:effectLst>
        </p:spPr>
        <p:txBody>
          <a:bodyPr wrap="none" lIns="91440" tIns="45720" rIns="91440" bIns="45720">
            <a:prstTxWarp prst="textTriangle">
              <a:avLst/>
            </a:prstTxWarp>
            <a:spAutoFit/>
          </a:bodyPr>
          <a:lstStyle/>
          <a:p>
            <a:pPr algn="ctr"/>
            <a:r>
              <a:rPr lang="en-US" sz="5400" b="1" dirty="0" smtClean="0">
                <a:ln w="31550" cmpd="sng">
                  <a:solidFill>
                    <a:srgbClr val="FF0000"/>
                  </a:solidFill>
                  <a:prstDash val="solid"/>
                </a:ln>
                <a:solidFill>
                  <a:srgbClr val="FFFF00"/>
                </a:solidFill>
                <a:effectLst>
                  <a:glow rad="139700">
                    <a:schemeClr val="accent2">
                      <a:satMod val="175000"/>
                      <a:alpha val="40000"/>
                    </a:schemeClr>
                  </a:glow>
                  <a:outerShdw blurRad="50800" dist="40000" dir="5400000" algn="tl" rotWithShape="0">
                    <a:srgbClr val="000000">
                      <a:shade val="5000"/>
                      <a:satMod val="120000"/>
                      <a:alpha val="33000"/>
                    </a:srgbClr>
                  </a:outerShdw>
                  <a:reflection blurRad="6350" stA="55000" endA="300" endPos="45500" dir="5400000" sy="-100000" algn="bl" rotWithShape="0"/>
                </a:effectLst>
              </a:rPr>
              <a:t>END OF PRESENTATION.</a:t>
            </a:r>
            <a:endParaRPr lang="en-US" sz="5400" b="1" dirty="0">
              <a:ln w="31550" cmpd="sng">
                <a:solidFill>
                  <a:srgbClr val="FF0000"/>
                </a:solidFill>
                <a:prstDash val="solid"/>
              </a:ln>
              <a:solidFill>
                <a:srgbClr val="FFFF00"/>
              </a:solidFill>
              <a:effectLst>
                <a:glow rad="139700">
                  <a:schemeClr val="accent2">
                    <a:satMod val="175000"/>
                    <a:alpha val="40000"/>
                  </a:schemeClr>
                </a:glow>
                <a:outerShdw blurRad="50800" dist="40000" dir="5400000" algn="tl" rotWithShape="0">
                  <a:srgbClr val="000000">
                    <a:shade val="5000"/>
                    <a:satMod val="120000"/>
                    <a:alpha val="33000"/>
                  </a:srgbClr>
                </a:outerShdw>
                <a:reflection blurRad="6350" stA="55000" endA="300" endPos="45500" dir="5400000" sy="-100000" algn="bl" rotWithShape="0"/>
              </a:effectLst>
            </a:endParaRPr>
          </a:p>
        </p:txBody>
      </p:sp>
      <p:pic>
        <p:nvPicPr>
          <p:cNvPr id="2050" name="Picture 2" descr="C:\Users\Personal\Desktop\coal mining pics\strip_coal_mining.jpg"/>
          <p:cNvPicPr>
            <a:picLocks noChangeAspect="1" noChangeArrowheads="1"/>
          </p:cNvPicPr>
          <p:nvPr/>
        </p:nvPicPr>
        <p:blipFill>
          <a:blip r:embed="rId2"/>
          <a:srcRect/>
          <a:stretch>
            <a:fillRect/>
          </a:stretch>
        </p:blipFill>
        <p:spPr bwMode="auto">
          <a:xfrm>
            <a:off x="914400" y="2057400"/>
            <a:ext cx="7315200" cy="4343400"/>
          </a:xfrm>
          <a:prstGeom prst="rect">
            <a:avLst/>
          </a:prstGeom>
          <a:noFill/>
          <a:effectLst>
            <a:softEdge rad="127000"/>
          </a:effec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2050"/>
                                        </p:tgtEl>
                                        <p:attrNameLst>
                                          <p:attrName>style.visibility</p:attrName>
                                        </p:attrNameLst>
                                      </p:cBhvr>
                                      <p:to>
                                        <p:strVal val="visible"/>
                                      </p:to>
                                    </p:set>
                                    <p:animEffect transition="in" filter="fade">
                                      <p:cBhvr>
                                        <p:cTn id="14" dur="20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E:\PROJECT\coal mining pics\manganese\picture\dark-earth-wallpaper-1152x864.jpg"/>
          <p:cNvPicPr>
            <a:picLocks noChangeAspect="1" noChangeArrowheads="1"/>
          </p:cNvPicPr>
          <p:nvPr/>
        </p:nvPicPr>
        <p:blipFill>
          <a:blip r:embed="rId2" cstate="print"/>
          <a:srcRect/>
          <a:stretch>
            <a:fillRect/>
          </a:stretch>
        </p:blipFill>
        <p:spPr bwMode="auto">
          <a:xfrm>
            <a:off x="7632594" y="0"/>
            <a:ext cx="1511405" cy="1143000"/>
          </a:xfrm>
          <a:prstGeom prst="rect">
            <a:avLst/>
          </a:prstGeom>
          <a:noFill/>
          <a:effectLst>
            <a:softEdge rad="127000"/>
          </a:effectLst>
        </p:spPr>
      </p:pic>
      <p:sp>
        <p:nvSpPr>
          <p:cNvPr id="10" name="Rounded Rectangle 9"/>
          <p:cNvSpPr/>
          <p:nvPr/>
        </p:nvSpPr>
        <p:spPr>
          <a:xfrm>
            <a:off x="381000" y="304800"/>
            <a:ext cx="7315200" cy="68580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b="1" dirty="0" smtClean="0"/>
              <a:t>Situation</a:t>
            </a:r>
            <a:endParaRPr lang="en-US" sz="2800" b="1" dirty="0"/>
          </a:p>
        </p:txBody>
      </p:sp>
      <p:sp>
        <p:nvSpPr>
          <p:cNvPr id="15" name="Subtitle 2"/>
          <p:cNvSpPr txBox="1">
            <a:spLocks/>
          </p:cNvSpPr>
          <p:nvPr/>
        </p:nvSpPr>
        <p:spPr>
          <a:xfrm>
            <a:off x="381000" y="1219200"/>
            <a:ext cx="8305800" cy="5334000"/>
          </a:xfrm>
          <a:prstGeom prst="rect">
            <a:avLst/>
          </a:prstGeom>
          <a:ln>
            <a:noFill/>
          </a:ln>
        </p:spPr>
        <p:txBody>
          <a:bodyPr vert="horz" lIns="91440" tIns="45720" rIns="91440" bIns="45720" rtlCol="0">
            <a:normAutofit/>
          </a:bodyPr>
          <a:lstStyle/>
          <a:p>
            <a:pPr marL="342900" marR="0" lvl="0" indent="-342900" algn="just" defTabSz="914400" rtl="0" eaLnBrk="1" fontAlgn="auto" latinLnBrk="0" hangingPunct="1">
              <a:lnSpc>
                <a:spcPct val="100000"/>
              </a:lnSpc>
              <a:spcBef>
                <a:spcPct val="20000"/>
              </a:spcBef>
              <a:spcAft>
                <a:spcPts val="0"/>
              </a:spcAft>
              <a:buClrTx/>
              <a:buSzTx/>
              <a:tabLst/>
              <a:defRPr/>
            </a:pPr>
            <a:r>
              <a:rPr kumimoji="0" lang="en-US" sz="2800" b="1" i="0" u="none" strike="noStrike" kern="1200" cap="none" spc="0" normalizeH="0" baseline="0" noProof="0" dirty="0" smtClean="0">
                <a:effectLst/>
                <a:uLnTx/>
                <a:uFillTx/>
              </a:rPr>
              <a:t>A businessman would like to increase his earnings through mining. Learning about his interest in the field, three companies immediately came up with project proposals for three different mineral reserves. Company A proposed for manganese, Company B recommended phosphates; Company C envisioned a coal mining industry. However, the businessman, seeing the project to involve a huge amount of money, thought of hiring your expertise as a team MINERAL EXPERTS to help him decide where to invest.</a:t>
            </a:r>
            <a:endParaRPr kumimoji="0" lang="en-US" sz="2800" b="1" i="0" u="none" strike="noStrike" kern="1200" cap="none" spc="0" normalizeH="0" baseline="0" noProof="0" dirty="0">
              <a:effectLst/>
              <a:uLnTx/>
              <a:uFillTx/>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animEffect transition="in" filter="fade">
                                      <p:cBhvr>
                                        <p:cTn id="7" dur="1000"/>
                                        <p:tgtEl>
                                          <p:spTgt spid="15">
                                            <p:txEl>
                                              <p:pRg st="0" end="0"/>
                                            </p:txEl>
                                          </p:spTgt>
                                        </p:tgtEl>
                                      </p:cBhvr>
                                    </p:animEffect>
                                    <p:anim calcmode="lin" valueType="num">
                                      <p:cBhvr>
                                        <p:cTn id="8" dur="1000" fill="hold"/>
                                        <p:tgtEl>
                                          <p:spTgt spid="1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E:\PROJECT\coal mining pics\20090713-mountaintop-removal-coal-mine.jpg"/>
          <p:cNvPicPr>
            <a:picLocks noChangeAspect="1" noChangeArrowheads="1"/>
          </p:cNvPicPr>
          <p:nvPr/>
        </p:nvPicPr>
        <p:blipFill>
          <a:blip r:embed="rId2"/>
          <a:srcRect/>
          <a:stretch>
            <a:fillRect/>
          </a:stretch>
        </p:blipFill>
        <p:spPr bwMode="auto">
          <a:xfrm>
            <a:off x="457200" y="1752600"/>
            <a:ext cx="4978400" cy="3733800"/>
          </a:xfrm>
          <a:prstGeom prst="rect">
            <a:avLst/>
          </a:prstGeom>
          <a:noFill/>
        </p:spPr>
      </p:pic>
      <p:pic>
        <p:nvPicPr>
          <p:cNvPr id="5" name="Picture 2" descr="E:\PROJECT\coal mining pics\manganese\picture\dark-earth-wallpaper-1152x864.jpg"/>
          <p:cNvPicPr>
            <a:picLocks noChangeAspect="1" noChangeArrowheads="1"/>
          </p:cNvPicPr>
          <p:nvPr/>
        </p:nvPicPr>
        <p:blipFill>
          <a:blip r:embed="rId3" cstate="print"/>
          <a:srcRect/>
          <a:stretch>
            <a:fillRect/>
          </a:stretch>
        </p:blipFill>
        <p:spPr bwMode="auto">
          <a:xfrm>
            <a:off x="7632594" y="0"/>
            <a:ext cx="1511405" cy="1143000"/>
          </a:xfrm>
          <a:prstGeom prst="rect">
            <a:avLst/>
          </a:prstGeom>
          <a:noFill/>
          <a:effectLst>
            <a:softEdge rad="127000"/>
          </a:effectLst>
        </p:spPr>
      </p:pic>
      <p:sp>
        <p:nvSpPr>
          <p:cNvPr id="6" name="Rounded Rectangle 5"/>
          <p:cNvSpPr/>
          <p:nvPr/>
        </p:nvSpPr>
        <p:spPr>
          <a:xfrm>
            <a:off x="381000" y="304800"/>
            <a:ext cx="7315200" cy="68580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b="1" dirty="0" smtClean="0"/>
              <a:t>PROPOSALS: Data on Mineral Reserves</a:t>
            </a:r>
            <a:endParaRPr lang="en-US" sz="2800" b="1" dirty="0"/>
          </a:p>
        </p:txBody>
      </p:sp>
      <p:sp>
        <p:nvSpPr>
          <p:cNvPr id="7" name="Subtitle 2"/>
          <p:cNvSpPr txBox="1">
            <a:spLocks/>
          </p:cNvSpPr>
          <p:nvPr/>
        </p:nvSpPr>
        <p:spPr>
          <a:xfrm>
            <a:off x="5562600" y="1752600"/>
            <a:ext cx="3200400" cy="3733800"/>
          </a:xfrm>
          <a:prstGeom prst="rect">
            <a:avLst/>
          </a:prstGeom>
        </p:spPr>
        <p:txBody>
          <a:bodyPr vert="horz" wrap="square" lIns="91440" tIns="45720" rIns="91440" bIns="45720" rtlCol="0">
            <a:normAutofit/>
          </a:bodyPr>
          <a:lstStyle/>
          <a:p>
            <a:pPr marL="342900" marR="0" lvl="0" indent="-342900" defTabSz="914400" rtl="0" eaLnBrk="1" fontAlgn="auto" latinLnBrk="0" hangingPunct="1">
              <a:lnSpc>
                <a:spcPct val="100000"/>
              </a:lnSpc>
              <a:spcBef>
                <a:spcPct val="20000"/>
              </a:spcBef>
              <a:spcAft>
                <a:spcPts val="0"/>
              </a:spcAft>
              <a:buClrTx/>
              <a:buSzTx/>
              <a:tabLst/>
              <a:defRPr/>
            </a:pPr>
            <a:r>
              <a:rPr kumimoji="0" lang="en-US" sz="3200" b="1" i="0" u="none" strike="noStrike" kern="1200" cap="none" spc="0" normalizeH="0" baseline="0" noProof="0" dirty="0" smtClean="0">
                <a:ln>
                  <a:solidFill>
                    <a:srgbClr val="FF0000"/>
                  </a:solidFill>
                </a:ln>
                <a:solidFill>
                  <a:srgbClr val="FFFF00"/>
                </a:solidFill>
                <a:effectLst/>
                <a:uLnTx/>
                <a:uFillTx/>
                <a:latin typeface="Britannic Bold" pitchFamily="34" charset="0"/>
                <a:ea typeface="+mn-ea"/>
                <a:cs typeface="+mn-cs"/>
              </a:rPr>
              <a:t>Company A </a:t>
            </a:r>
            <a:r>
              <a:rPr kumimoji="0" lang="en-US" sz="2600" b="1" i="0" u="none" strike="noStrike" kern="1200" cap="none" spc="0" normalizeH="0" baseline="0" noProof="0" dirty="0" smtClean="0">
                <a:uLnTx/>
                <a:uFillTx/>
                <a:ea typeface="+mn-ea"/>
                <a:cs typeface="+mn-cs"/>
              </a:rPr>
              <a:t>Manganese Mining</a:t>
            </a:r>
            <a:endParaRPr kumimoji="0" lang="en-US" sz="3200" b="1" i="0" u="none" strike="noStrike" kern="1200" cap="none" spc="0" normalizeH="0" baseline="0" noProof="0" dirty="0" smtClean="0">
              <a:uLnTx/>
              <a:uFillTx/>
              <a:ea typeface="+mn-ea"/>
              <a:cs typeface="+mn-cs"/>
            </a:endParaRPr>
          </a:p>
          <a:p>
            <a:pPr marL="342900" marR="0" lvl="0" indent="-342900" defTabSz="914400" rtl="0" eaLnBrk="1" fontAlgn="auto" latinLnBrk="0" hangingPunct="1">
              <a:lnSpc>
                <a:spcPct val="100000"/>
              </a:lnSpc>
              <a:spcBef>
                <a:spcPct val="20000"/>
              </a:spcBef>
              <a:spcAft>
                <a:spcPts val="0"/>
              </a:spcAft>
              <a:buClrTx/>
              <a:buSzTx/>
              <a:tabLst/>
              <a:defRPr/>
            </a:pPr>
            <a:r>
              <a:rPr kumimoji="0" lang="en-US" sz="3200" b="0" i="0" u="none" strike="noStrike" kern="1200" cap="none" spc="0" normalizeH="0" baseline="0" noProof="0" dirty="0" smtClean="0">
                <a:ln>
                  <a:solidFill>
                    <a:srgbClr val="FF0000"/>
                  </a:solidFill>
                </a:ln>
                <a:solidFill>
                  <a:srgbClr val="FFFF00"/>
                </a:solidFill>
                <a:effectLst/>
                <a:uLnTx/>
                <a:uFillTx/>
                <a:latin typeface="Britannic Bold" pitchFamily="34" charset="0"/>
                <a:ea typeface="+mn-ea"/>
                <a:cs typeface="+mn-cs"/>
              </a:rPr>
              <a:t>Company B</a:t>
            </a:r>
          </a:p>
          <a:p>
            <a:pPr marL="342900" indent="-342900">
              <a:spcBef>
                <a:spcPct val="20000"/>
              </a:spcBef>
            </a:pPr>
            <a:r>
              <a:rPr lang="en-US" sz="3200" dirty="0">
                <a:ln>
                  <a:solidFill>
                    <a:srgbClr val="FF0000"/>
                  </a:solidFill>
                </a:ln>
                <a:solidFill>
                  <a:srgbClr val="FFFF00"/>
                </a:solidFill>
                <a:latin typeface="Britannic Bold" pitchFamily="34" charset="0"/>
              </a:rPr>
              <a:t>	</a:t>
            </a:r>
            <a:r>
              <a:rPr lang="en-US" sz="2600" b="1" dirty="0">
                <a:solidFill>
                  <a:prstClr val="black"/>
                </a:solidFill>
              </a:rPr>
              <a:t> </a:t>
            </a:r>
            <a:r>
              <a:rPr lang="en-US" sz="2600" b="1" dirty="0" smtClean="0">
                <a:solidFill>
                  <a:prstClr val="black"/>
                </a:solidFill>
              </a:rPr>
              <a:t>Phosphate </a:t>
            </a:r>
            <a:r>
              <a:rPr lang="en-US" sz="2600" b="1" dirty="0">
                <a:solidFill>
                  <a:prstClr val="black"/>
                </a:solidFill>
              </a:rPr>
              <a:t>Mining</a:t>
            </a:r>
            <a:endParaRPr kumimoji="0" lang="en-US" sz="3200" b="0" i="0" u="none" strike="noStrike" kern="1200" cap="none" spc="0" normalizeH="0" baseline="0" noProof="0" dirty="0" smtClean="0">
              <a:ln>
                <a:solidFill>
                  <a:srgbClr val="FF0000"/>
                </a:solidFill>
              </a:ln>
              <a:solidFill>
                <a:srgbClr val="FFFF00"/>
              </a:solidFill>
              <a:effectLst/>
              <a:uLnTx/>
              <a:uFillTx/>
              <a:latin typeface="Britannic Bold" pitchFamily="34" charset="0"/>
              <a:ea typeface="+mn-ea"/>
              <a:cs typeface="+mn-cs"/>
            </a:endParaRPr>
          </a:p>
          <a:p>
            <a:pPr marL="342900" marR="0" lvl="0" indent="-342900" defTabSz="914400" rtl="0" eaLnBrk="1" fontAlgn="auto" latinLnBrk="0" hangingPunct="1">
              <a:lnSpc>
                <a:spcPct val="100000"/>
              </a:lnSpc>
              <a:spcBef>
                <a:spcPct val="20000"/>
              </a:spcBef>
              <a:spcAft>
                <a:spcPts val="0"/>
              </a:spcAft>
              <a:buClrTx/>
              <a:buSzTx/>
              <a:tabLst/>
              <a:defRPr/>
            </a:pPr>
            <a:r>
              <a:rPr kumimoji="0" lang="en-US" sz="3200" b="0" i="0" u="none" strike="noStrike" kern="1200" cap="none" spc="0" normalizeH="0" baseline="0" noProof="0" dirty="0" smtClean="0">
                <a:ln>
                  <a:solidFill>
                    <a:srgbClr val="FF0000"/>
                  </a:solidFill>
                </a:ln>
                <a:solidFill>
                  <a:srgbClr val="FFFF00"/>
                </a:solidFill>
                <a:effectLst/>
                <a:uLnTx/>
                <a:uFillTx/>
                <a:latin typeface="Britannic Bold" pitchFamily="34" charset="0"/>
                <a:ea typeface="+mn-ea"/>
                <a:cs typeface="+mn-cs"/>
              </a:rPr>
              <a:t>Company C </a:t>
            </a:r>
          </a:p>
          <a:p>
            <a:pPr marL="342900" indent="-342900">
              <a:spcBef>
                <a:spcPct val="20000"/>
              </a:spcBef>
            </a:pPr>
            <a:r>
              <a:rPr lang="en-US" sz="3200" dirty="0">
                <a:ln>
                  <a:solidFill>
                    <a:srgbClr val="FF0000"/>
                  </a:solidFill>
                </a:ln>
                <a:solidFill>
                  <a:srgbClr val="FFFF00"/>
                </a:solidFill>
                <a:latin typeface="Britannic Bold" pitchFamily="34" charset="0"/>
              </a:rPr>
              <a:t>	</a:t>
            </a:r>
            <a:r>
              <a:rPr lang="en-US" sz="2600" b="1" dirty="0">
                <a:solidFill>
                  <a:prstClr val="black"/>
                </a:solidFill>
              </a:rPr>
              <a:t> </a:t>
            </a:r>
            <a:r>
              <a:rPr lang="en-US" sz="2600" b="1" dirty="0" smtClean="0">
                <a:solidFill>
                  <a:prstClr val="black"/>
                </a:solidFill>
              </a:rPr>
              <a:t>Coal </a:t>
            </a:r>
            <a:r>
              <a:rPr lang="en-US" sz="2600" b="1" dirty="0">
                <a:solidFill>
                  <a:prstClr val="black"/>
                </a:solidFill>
              </a:rPr>
              <a:t>Mining</a:t>
            </a:r>
            <a:endParaRPr kumimoji="0" lang="en-US" sz="3200" b="0" i="0" u="none" strike="noStrike" kern="1200" cap="none" spc="0" normalizeH="0" baseline="0" noProof="0" dirty="0" smtClean="0">
              <a:ln>
                <a:solidFill>
                  <a:srgbClr val="FF0000"/>
                </a:solidFill>
              </a:ln>
              <a:solidFill>
                <a:srgbClr val="FFFF00"/>
              </a:solidFill>
              <a:effectLst/>
              <a:uLnTx/>
              <a:uFillTx/>
              <a:latin typeface="Britannic Bold" pitchFamily="34" charset="0"/>
              <a:ea typeface="+mn-ea"/>
              <a:cs typeface="+mn-cs"/>
            </a:endParaRPr>
          </a:p>
          <a:p>
            <a:pPr marL="342900" marR="0" lvl="0" indent="-342900"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box(in)">
                                      <p:cBhvr>
                                        <p:cTn id="7" dur="10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box(in)">
                                      <p:cBhvr>
                                        <p:cTn id="12" dur="1000"/>
                                        <p:tgtEl>
                                          <p:spTgt spid="7">
                                            <p:txEl>
                                              <p:pRg st="1" end="1"/>
                                            </p:txEl>
                                          </p:spTgt>
                                        </p:tgtEl>
                                      </p:cBhvr>
                                    </p:animEffect>
                                  </p:childTnLst>
                                </p:cTn>
                              </p:par>
                              <p:par>
                                <p:cTn id="13" presetID="4" presetClass="entr" presetSubtype="16" fill="hold" nodeType="with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animEffect transition="in" filter="box(in)">
                                      <p:cBhvr>
                                        <p:cTn id="15" dur="1000"/>
                                        <p:tgtEl>
                                          <p:spTgt spid="7">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4" presetClass="entr" presetSubtype="16" fill="hold" nodeType="clickEffect">
                                  <p:stCondLst>
                                    <p:cond delay="0"/>
                                  </p:stCondLst>
                                  <p:childTnLst>
                                    <p:set>
                                      <p:cBhvr>
                                        <p:cTn id="19" dur="1" fill="hold">
                                          <p:stCondLst>
                                            <p:cond delay="0"/>
                                          </p:stCondLst>
                                        </p:cTn>
                                        <p:tgtEl>
                                          <p:spTgt spid="7">
                                            <p:txEl>
                                              <p:pRg st="3" end="3"/>
                                            </p:txEl>
                                          </p:spTgt>
                                        </p:tgtEl>
                                        <p:attrNameLst>
                                          <p:attrName>style.visibility</p:attrName>
                                        </p:attrNameLst>
                                      </p:cBhvr>
                                      <p:to>
                                        <p:strVal val="visible"/>
                                      </p:to>
                                    </p:set>
                                    <p:animEffect transition="in" filter="box(in)">
                                      <p:cBhvr>
                                        <p:cTn id="20" dur="1000"/>
                                        <p:tgtEl>
                                          <p:spTgt spid="7">
                                            <p:txEl>
                                              <p:pRg st="3" end="3"/>
                                            </p:txEl>
                                          </p:spTgt>
                                        </p:tgtEl>
                                      </p:cBhvr>
                                    </p:animEffect>
                                  </p:childTnLst>
                                </p:cTn>
                              </p:par>
                              <p:par>
                                <p:cTn id="21" presetID="4" presetClass="entr" presetSubtype="16" fill="hold" nodeType="withEffect">
                                  <p:stCondLst>
                                    <p:cond delay="0"/>
                                  </p:stCondLst>
                                  <p:childTnLst>
                                    <p:set>
                                      <p:cBhvr>
                                        <p:cTn id="22" dur="1" fill="hold">
                                          <p:stCondLst>
                                            <p:cond delay="0"/>
                                          </p:stCondLst>
                                        </p:cTn>
                                        <p:tgtEl>
                                          <p:spTgt spid="7">
                                            <p:txEl>
                                              <p:pRg st="4" end="4"/>
                                            </p:txEl>
                                          </p:spTgt>
                                        </p:tgtEl>
                                        <p:attrNameLst>
                                          <p:attrName>style.visibility</p:attrName>
                                        </p:attrNameLst>
                                      </p:cBhvr>
                                      <p:to>
                                        <p:strVal val="visible"/>
                                      </p:to>
                                    </p:set>
                                    <p:animEffect transition="in" filter="box(in)">
                                      <p:cBhvr>
                                        <p:cTn id="23" dur="1000"/>
                                        <p:tgtEl>
                                          <p:spTgt spid="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026" name="Picture 2" descr="C:\Users\Personal\Desktop\coal mining pics\manganese\Manganese.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5" name="Rounded Rectangle 4"/>
          <p:cNvSpPr/>
          <p:nvPr/>
        </p:nvSpPr>
        <p:spPr>
          <a:xfrm>
            <a:off x="1600200" y="2438400"/>
            <a:ext cx="6019800" cy="2362200"/>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800" b="1" dirty="0" smtClean="0"/>
              <a:t>Proposal from COMPANY A:</a:t>
            </a:r>
          </a:p>
          <a:p>
            <a:pPr algn="ctr"/>
            <a:endParaRPr lang="en-US" sz="100" b="1" dirty="0" smtClean="0"/>
          </a:p>
          <a:p>
            <a:pPr algn="ctr"/>
            <a:r>
              <a:rPr lang="en-US" sz="3800" b="1" dirty="0" smtClean="0">
                <a:solidFill>
                  <a:schemeClr val="bg2">
                    <a:lumMod val="75000"/>
                  </a:schemeClr>
                </a:solidFill>
                <a:latin typeface="Berlin Sans FB Demi" pitchFamily="34" charset="0"/>
              </a:rPr>
              <a:t>MANGANESE</a:t>
            </a:r>
            <a:r>
              <a:rPr lang="en-US" sz="3800" b="1" dirty="0" smtClean="0"/>
              <a:t> MINING</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800" decel="100000"/>
                                        <p:tgtEl>
                                          <p:spTgt spid="5">
                                            <p:txEl>
                                              <p:pRg st="0" end="0"/>
                                            </p:txEl>
                                          </p:spTgt>
                                        </p:tgtEl>
                                      </p:cBhvr>
                                    </p:animEffect>
                                    <p:anim calcmode="lin" valueType="num">
                                      <p:cBhvr>
                                        <p:cTn id="8" dur="800" decel="100000" fill="hold"/>
                                        <p:tgtEl>
                                          <p:spTgt spid="5">
                                            <p:txEl>
                                              <p:pRg st="0" end="0"/>
                                            </p:txEl>
                                          </p:spTgt>
                                        </p:tgtEl>
                                        <p:attrNameLst>
                                          <p:attrName>style.rotation</p:attrName>
                                        </p:attrNameLst>
                                      </p:cBhvr>
                                      <p:tavLst>
                                        <p:tav tm="0">
                                          <p:val>
                                            <p:fltVal val="-90"/>
                                          </p:val>
                                        </p:tav>
                                        <p:tav tm="100000">
                                          <p:val>
                                            <p:fltVal val="0"/>
                                          </p:val>
                                        </p:tav>
                                      </p:tavLst>
                                    </p:anim>
                                    <p:anim calcmode="lin" valueType="num">
                                      <p:cBhvr>
                                        <p:cTn id="9" dur="800" decel="100000" fill="hold"/>
                                        <p:tgtEl>
                                          <p:spTgt spid="5">
                                            <p:txEl>
                                              <p:pRg st="0" end="0"/>
                                            </p:txEl>
                                          </p:spTgt>
                                        </p:tgtEl>
                                        <p:attrNameLst>
                                          <p:attrName>ppt_x</p:attrName>
                                        </p:attrNameLst>
                                      </p:cBhvr>
                                      <p:tavLst>
                                        <p:tav tm="0">
                                          <p:val>
                                            <p:strVal val="#ppt_x+0.4"/>
                                          </p:val>
                                        </p:tav>
                                        <p:tav tm="100000">
                                          <p:val>
                                            <p:strVal val="#ppt_x-0.05"/>
                                          </p:val>
                                        </p:tav>
                                      </p:tavLst>
                                    </p:anim>
                                    <p:anim calcmode="lin" valueType="num">
                                      <p:cBhvr>
                                        <p:cTn id="10" dur="800" decel="100000" fill="hold"/>
                                        <p:tgtEl>
                                          <p:spTgt spid="5">
                                            <p:txEl>
                                              <p:pRg st="0" end="0"/>
                                            </p:txEl>
                                          </p:spTgt>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5">
                                            <p:txEl>
                                              <p:pRg st="0" end="0"/>
                                            </p:txEl>
                                          </p:spTgt>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5">
                                            <p:txEl>
                                              <p:pRg st="0" end="0"/>
                                            </p:txEl>
                                          </p:spTgt>
                                        </p:tgtEl>
                                        <p:attrNameLst>
                                          <p:attrName>ppt_y</p:attrName>
                                        </p:attrNameLst>
                                      </p:cBhvr>
                                      <p:tavLst>
                                        <p:tav tm="0">
                                          <p:val>
                                            <p:strVal val="#ppt_y+0.1"/>
                                          </p:val>
                                        </p:tav>
                                        <p:tav tm="100000">
                                          <p:val>
                                            <p:strVal val="#ppt_y"/>
                                          </p:val>
                                        </p:tav>
                                      </p:tavLst>
                                    </p:anim>
                                  </p:childTnLst>
                                </p:cTn>
                              </p:par>
                              <p:par>
                                <p:cTn id="13" presetID="30" presetClass="entr" presetSubtype="0" fill="hold" nodeType="with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animEffect transition="in" filter="fade">
                                      <p:cBhvr>
                                        <p:cTn id="15" dur="800" decel="100000"/>
                                        <p:tgtEl>
                                          <p:spTgt spid="5">
                                            <p:txEl>
                                              <p:pRg st="2" end="2"/>
                                            </p:txEl>
                                          </p:spTgt>
                                        </p:tgtEl>
                                      </p:cBhvr>
                                    </p:animEffect>
                                    <p:anim calcmode="lin" valueType="num">
                                      <p:cBhvr>
                                        <p:cTn id="16" dur="800" decel="100000" fill="hold"/>
                                        <p:tgtEl>
                                          <p:spTgt spid="5">
                                            <p:txEl>
                                              <p:pRg st="2" end="2"/>
                                            </p:txEl>
                                          </p:spTgt>
                                        </p:tgtEl>
                                        <p:attrNameLst>
                                          <p:attrName>style.rotation</p:attrName>
                                        </p:attrNameLst>
                                      </p:cBhvr>
                                      <p:tavLst>
                                        <p:tav tm="0">
                                          <p:val>
                                            <p:fltVal val="-90"/>
                                          </p:val>
                                        </p:tav>
                                        <p:tav tm="100000">
                                          <p:val>
                                            <p:fltVal val="0"/>
                                          </p:val>
                                        </p:tav>
                                      </p:tavLst>
                                    </p:anim>
                                    <p:anim calcmode="lin" valueType="num">
                                      <p:cBhvr>
                                        <p:cTn id="17" dur="800" decel="100000" fill="hold"/>
                                        <p:tgtEl>
                                          <p:spTgt spid="5">
                                            <p:txEl>
                                              <p:pRg st="2" end="2"/>
                                            </p:txEl>
                                          </p:spTgt>
                                        </p:tgtEl>
                                        <p:attrNameLst>
                                          <p:attrName>ppt_x</p:attrName>
                                        </p:attrNameLst>
                                      </p:cBhvr>
                                      <p:tavLst>
                                        <p:tav tm="0">
                                          <p:val>
                                            <p:strVal val="#ppt_x+0.4"/>
                                          </p:val>
                                        </p:tav>
                                        <p:tav tm="100000">
                                          <p:val>
                                            <p:strVal val="#ppt_x-0.05"/>
                                          </p:val>
                                        </p:tav>
                                      </p:tavLst>
                                    </p:anim>
                                    <p:anim calcmode="lin" valueType="num">
                                      <p:cBhvr>
                                        <p:cTn id="18" dur="800" decel="100000" fill="hold"/>
                                        <p:tgtEl>
                                          <p:spTgt spid="5">
                                            <p:txEl>
                                              <p:pRg st="2" end="2"/>
                                            </p:txEl>
                                          </p:spTgt>
                                        </p:tgtEl>
                                        <p:attrNameLst>
                                          <p:attrName>ppt_y</p:attrName>
                                        </p:attrNameLst>
                                      </p:cBhvr>
                                      <p:tavLst>
                                        <p:tav tm="0">
                                          <p:val>
                                            <p:strVal val="#ppt_y-0.4"/>
                                          </p:val>
                                        </p:tav>
                                        <p:tav tm="100000">
                                          <p:val>
                                            <p:strVal val="#ppt_y+0.1"/>
                                          </p:val>
                                        </p:tav>
                                      </p:tavLst>
                                    </p:anim>
                                    <p:anim calcmode="lin" valueType="num">
                                      <p:cBhvr>
                                        <p:cTn id="19" dur="200" accel="100000" fill="hold">
                                          <p:stCondLst>
                                            <p:cond delay="800"/>
                                          </p:stCondLst>
                                        </p:cTn>
                                        <p:tgtEl>
                                          <p:spTgt spid="5">
                                            <p:txEl>
                                              <p:pRg st="2" end="2"/>
                                            </p:txEl>
                                          </p:spTgt>
                                        </p:tgtEl>
                                        <p:attrNameLst>
                                          <p:attrName>ppt_x</p:attrName>
                                        </p:attrNameLst>
                                      </p:cBhvr>
                                      <p:tavLst>
                                        <p:tav tm="0">
                                          <p:val>
                                            <p:strVal val="#ppt_x-0.05"/>
                                          </p:val>
                                        </p:tav>
                                        <p:tav tm="100000">
                                          <p:val>
                                            <p:strVal val="#ppt_x"/>
                                          </p:val>
                                        </p:tav>
                                      </p:tavLst>
                                    </p:anim>
                                    <p:anim calcmode="lin" valueType="num">
                                      <p:cBhvr>
                                        <p:cTn id="20" dur="200" accel="100000" fill="hold">
                                          <p:stCondLst>
                                            <p:cond delay="800"/>
                                          </p:stCondLst>
                                        </p:cTn>
                                        <p:tgtEl>
                                          <p:spTgt spid="5">
                                            <p:txEl>
                                              <p:pRg st="2" end="2"/>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E:\PROJECT\coal mining pics\manganese\picture\dark-earth-wallpaper-1152x864.jpg"/>
          <p:cNvPicPr>
            <a:picLocks noChangeAspect="1" noChangeArrowheads="1"/>
          </p:cNvPicPr>
          <p:nvPr/>
        </p:nvPicPr>
        <p:blipFill>
          <a:blip r:embed="rId2" cstate="print"/>
          <a:srcRect/>
          <a:stretch>
            <a:fillRect/>
          </a:stretch>
        </p:blipFill>
        <p:spPr bwMode="auto">
          <a:xfrm>
            <a:off x="7632595" y="228600"/>
            <a:ext cx="1511405" cy="1143000"/>
          </a:xfrm>
          <a:prstGeom prst="rect">
            <a:avLst/>
          </a:prstGeom>
          <a:noFill/>
          <a:effectLst>
            <a:softEdge rad="127000"/>
          </a:effectLst>
        </p:spPr>
      </p:pic>
      <p:sp>
        <p:nvSpPr>
          <p:cNvPr id="6" name="Rounded Rectangle 5"/>
          <p:cNvSpPr/>
          <p:nvPr/>
        </p:nvSpPr>
        <p:spPr>
          <a:xfrm>
            <a:off x="228600" y="152400"/>
            <a:ext cx="7315200" cy="685800"/>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b="1" dirty="0" smtClean="0"/>
              <a:t>Company A- MANGANESE MINING</a:t>
            </a:r>
            <a:endParaRPr lang="en-US" sz="2800" b="1" dirty="0"/>
          </a:p>
        </p:txBody>
      </p:sp>
      <p:pic>
        <p:nvPicPr>
          <p:cNvPr id="8" name="Picture 2" descr="E:\PROJECT\coal mining pics\manganese\Ferro-Manganese-FeMnC-.jpg"/>
          <p:cNvPicPr>
            <a:picLocks noChangeAspect="1" noChangeArrowheads="1"/>
          </p:cNvPicPr>
          <p:nvPr/>
        </p:nvPicPr>
        <p:blipFill>
          <a:blip r:embed="rId3"/>
          <a:srcRect/>
          <a:stretch>
            <a:fillRect/>
          </a:stretch>
        </p:blipFill>
        <p:spPr bwMode="auto">
          <a:xfrm>
            <a:off x="381000" y="1828800"/>
            <a:ext cx="4465552" cy="4800600"/>
          </a:xfrm>
          <a:prstGeom prst="rect">
            <a:avLst/>
          </a:prstGeom>
          <a:noFill/>
        </p:spPr>
      </p:pic>
      <p:sp>
        <p:nvSpPr>
          <p:cNvPr id="9" name="Subtitle 2"/>
          <p:cNvSpPr txBox="1">
            <a:spLocks/>
          </p:cNvSpPr>
          <p:nvPr/>
        </p:nvSpPr>
        <p:spPr>
          <a:xfrm>
            <a:off x="4724400" y="1600200"/>
            <a:ext cx="3810000" cy="3505200"/>
          </a:xfrm>
          <a:prstGeom prst="rect">
            <a:avLst/>
          </a:prstGeom>
        </p:spPr>
        <p:txBody>
          <a:bodyPr vert="horz" lIns="91440" tIns="45720" rIns="91440" bIns="45720" rtlCol="0">
            <a:noAutofit/>
          </a:bodyPr>
          <a:lstStyle/>
          <a:p>
            <a:pPr marL="342900" marR="0" lvl="0" indent="-342900" defTabSz="914400" rtl="0" eaLnBrk="1" fontAlgn="auto" latinLnBrk="0" hangingPunct="1">
              <a:lnSpc>
                <a:spcPct val="100000"/>
              </a:lnSpc>
              <a:spcBef>
                <a:spcPct val="20000"/>
              </a:spcBef>
              <a:spcAft>
                <a:spcPts val="0"/>
              </a:spcAft>
              <a:buClrTx/>
              <a:buSzTx/>
              <a:tabLst/>
              <a:defRPr/>
            </a:pPr>
            <a:r>
              <a:rPr kumimoji="0" lang="en-US" sz="2350" b="1" i="0" u="none" strike="noStrike" kern="1200" cap="none" spc="0" normalizeH="0" baseline="0" noProof="0" dirty="0" smtClean="0">
                <a:ln w="3175">
                  <a:noFill/>
                </a:ln>
                <a:effectLst/>
                <a:uLnTx/>
                <a:uFillTx/>
                <a:ea typeface="+mn-ea"/>
                <a:cs typeface="+mn-cs"/>
              </a:rPr>
              <a:t>	Manganese is a chemical element, designated by the symbol </a:t>
            </a:r>
            <a:r>
              <a:rPr kumimoji="0" lang="en-US" sz="2350" b="1" i="0" u="none" strike="noStrike" kern="1200" cap="none" spc="0" normalizeH="0" baseline="0" noProof="0" dirty="0" err="1" smtClean="0">
                <a:ln w="3175">
                  <a:noFill/>
                </a:ln>
                <a:effectLst/>
                <a:uLnTx/>
                <a:uFillTx/>
                <a:ea typeface="+mn-ea"/>
                <a:cs typeface="+mn-cs"/>
              </a:rPr>
              <a:t>Mn</a:t>
            </a:r>
            <a:r>
              <a:rPr kumimoji="0" lang="en-US" sz="2350" b="1" i="0" u="none" strike="noStrike" kern="1200" cap="none" spc="0" normalizeH="0" baseline="0" noProof="0" dirty="0" smtClean="0">
                <a:ln w="3175">
                  <a:noFill/>
                </a:ln>
                <a:effectLst/>
                <a:uLnTx/>
                <a:uFillTx/>
                <a:ea typeface="+mn-ea"/>
                <a:cs typeface="+mn-cs"/>
              </a:rPr>
              <a:t>. It has the </a:t>
            </a:r>
            <a:r>
              <a:rPr kumimoji="0" lang="en-US" sz="2350" b="1" i="0" strike="noStrike" kern="1200" cap="none" spc="0" normalizeH="0" baseline="0" noProof="0" dirty="0" smtClean="0">
                <a:ln w="3175">
                  <a:noFill/>
                </a:ln>
                <a:effectLst/>
                <a:uLnTx/>
                <a:uFillTx/>
                <a:ea typeface="+mn-ea"/>
                <a:cs typeface="+mn-cs"/>
              </a:rPr>
              <a:t>atomic number 25. It is found as a free element in nature (often in </a:t>
            </a:r>
            <a:r>
              <a:rPr kumimoji="0" lang="en-US" sz="2350" b="1" i="0" u="none" strike="noStrike" kern="1200" cap="none" spc="0" normalizeH="0" baseline="0" noProof="0" dirty="0" smtClean="0">
                <a:ln w="3175">
                  <a:noFill/>
                </a:ln>
                <a:effectLst/>
                <a:uLnTx/>
                <a:uFillTx/>
                <a:ea typeface="+mn-ea"/>
                <a:cs typeface="+mn-cs"/>
              </a:rPr>
              <a:t>combination with iron), and in many minerals. As a free element, manganese is a metal with important industrial metal alloy uses, particularly in stainless steels.</a:t>
            </a:r>
          </a:p>
          <a:p>
            <a:pPr marL="342900" marR="0" lvl="0" indent="-342900"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2400" b="0" i="0" u="none" strike="noStrike" kern="1200" cap="none" spc="0" normalizeH="0" baseline="0" noProof="0" dirty="0">
              <a:ln>
                <a:noFill/>
              </a:ln>
              <a:solidFill>
                <a:schemeClr val="tx1"/>
              </a:solidFill>
              <a:effectLst/>
              <a:uLnTx/>
              <a:uFillTx/>
              <a:latin typeface="+mn-lt"/>
              <a:ea typeface="+mn-ea"/>
              <a:cs typeface="+mn-cs"/>
            </a:endParaRPr>
          </a:p>
        </p:txBody>
      </p:sp>
      <p:sp>
        <p:nvSpPr>
          <p:cNvPr id="10" name="Rounded Rectangle 9"/>
          <p:cNvSpPr/>
          <p:nvPr/>
        </p:nvSpPr>
        <p:spPr>
          <a:xfrm>
            <a:off x="304800" y="990600"/>
            <a:ext cx="4800600" cy="685800"/>
          </a:xfrm>
          <a:prstGeom prst="roundRect">
            <a:avLst/>
          </a:prstGeom>
          <a:gradFill flip="none" rotWithShape="1">
            <a:gsLst>
              <a:gs pos="0">
                <a:schemeClr val="accent1">
                  <a:tint val="66000"/>
                  <a:satMod val="160000"/>
                </a:schemeClr>
              </a:gs>
              <a:gs pos="100000">
                <a:srgbClr val="FF0000">
                  <a:alpha val="45000"/>
                </a:srgbClr>
              </a:gs>
              <a:gs pos="100000">
                <a:schemeClr val="accent1">
                  <a:tint val="23500"/>
                  <a:satMod val="16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b="1" dirty="0" smtClean="0">
                <a:gradFill flip="none" rotWithShape="1">
                  <a:gsLst>
                    <a:gs pos="0">
                      <a:srgbClr val="0033CC">
                        <a:shade val="30000"/>
                        <a:satMod val="115000"/>
                      </a:srgbClr>
                    </a:gs>
                    <a:gs pos="50000">
                      <a:srgbClr val="0033CC">
                        <a:shade val="67500"/>
                        <a:satMod val="115000"/>
                      </a:srgbClr>
                    </a:gs>
                    <a:gs pos="100000">
                      <a:srgbClr val="0033CC">
                        <a:shade val="100000"/>
                        <a:satMod val="115000"/>
                      </a:srgbClr>
                    </a:gs>
                  </a:gsLst>
                  <a:lin ang="5400000" scaled="1"/>
                  <a:tileRect/>
                </a:gradFill>
              </a:rPr>
              <a:t>GEOLOGIST’S WORK</a:t>
            </a:r>
            <a:endParaRPr lang="en-US" sz="2800" b="1" dirty="0">
              <a:gradFill flip="none" rotWithShape="1">
                <a:gsLst>
                  <a:gs pos="0">
                    <a:srgbClr val="0033CC">
                      <a:shade val="30000"/>
                      <a:satMod val="115000"/>
                    </a:srgbClr>
                  </a:gs>
                  <a:gs pos="50000">
                    <a:srgbClr val="0033CC">
                      <a:shade val="67500"/>
                      <a:satMod val="115000"/>
                    </a:srgbClr>
                  </a:gs>
                  <a:gs pos="100000">
                    <a:srgbClr val="0033CC">
                      <a:shade val="100000"/>
                      <a:satMod val="115000"/>
                    </a:srgbClr>
                  </a:gs>
                </a:gsLst>
                <a:lin ang="5400000" scaled="1"/>
                <a:tileRect/>
              </a:gra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 by="(-#ppt_w*2)" calcmode="lin" valueType="num">
                                      <p:cBhvr rctx="PPT">
                                        <p:cTn id="7" dur="500" autoRev="1" fill="hold">
                                          <p:stCondLst>
                                            <p:cond delay="0"/>
                                          </p:stCondLst>
                                        </p:cTn>
                                        <p:tgtEl>
                                          <p:spTgt spid="10"/>
                                        </p:tgtEl>
                                        <p:attrNameLst>
                                          <p:attrName>ppt_w</p:attrName>
                                        </p:attrNameLst>
                                      </p:cBhvr>
                                    </p:anim>
                                    <p:anim by="(#ppt_w*0.50)" calcmode="lin" valueType="num">
                                      <p:cBhvr>
                                        <p:cTn id="8" dur="500" decel="50000" autoRev="1" fill="hold">
                                          <p:stCondLst>
                                            <p:cond delay="0"/>
                                          </p:stCondLst>
                                        </p:cTn>
                                        <p:tgtEl>
                                          <p:spTgt spid="10"/>
                                        </p:tgtEl>
                                        <p:attrNameLst>
                                          <p:attrName>ppt_x</p:attrName>
                                        </p:attrNameLst>
                                      </p:cBhvr>
                                    </p:anim>
                                    <p:anim from="(-#ppt_h/2)" to="(#ppt_y)" calcmode="lin" valueType="num">
                                      <p:cBhvr>
                                        <p:cTn id="9" dur="1000" fill="hold">
                                          <p:stCondLst>
                                            <p:cond delay="0"/>
                                          </p:stCondLst>
                                        </p:cTn>
                                        <p:tgtEl>
                                          <p:spTgt spid="10"/>
                                        </p:tgtEl>
                                        <p:attrNameLst>
                                          <p:attrName>ppt_y</p:attrName>
                                        </p:attrNameLst>
                                      </p:cBhvr>
                                    </p:anim>
                                    <p:animRot by="21600000">
                                      <p:cBhvr>
                                        <p:cTn id="10" dur="1000" fill="hold">
                                          <p:stCondLst>
                                            <p:cond delay="0"/>
                                          </p:stCondLst>
                                        </p:cTn>
                                        <p:tgtEl>
                                          <p:spTgt spid="10"/>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47"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1000"/>
                                        <p:tgtEl>
                                          <p:spTgt spid="8"/>
                                        </p:tgtEl>
                                      </p:cBhvr>
                                    </p:animEffect>
                                    <p:anim calcmode="lin" valueType="num">
                                      <p:cBhvr>
                                        <p:cTn id="16" dur="1000" fill="hold"/>
                                        <p:tgtEl>
                                          <p:spTgt spid="8"/>
                                        </p:tgtEl>
                                        <p:attrNameLst>
                                          <p:attrName>ppt_x</p:attrName>
                                        </p:attrNameLst>
                                      </p:cBhvr>
                                      <p:tavLst>
                                        <p:tav tm="0">
                                          <p:val>
                                            <p:strVal val="#ppt_x"/>
                                          </p:val>
                                        </p:tav>
                                        <p:tav tm="100000">
                                          <p:val>
                                            <p:strVal val="#ppt_x"/>
                                          </p:val>
                                        </p:tav>
                                      </p:tavLst>
                                    </p:anim>
                                    <p:anim calcmode="lin" valueType="num">
                                      <p:cBhvr>
                                        <p:cTn id="17"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9">
                                            <p:txEl>
                                              <p:pRg st="0" end="0"/>
                                            </p:txEl>
                                          </p:spTgt>
                                        </p:tgtEl>
                                        <p:attrNameLst>
                                          <p:attrName>style.visibility</p:attrName>
                                        </p:attrNameLst>
                                      </p:cBhvr>
                                      <p:to>
                                        <p:strVal val="visible"/>
                                      </p:to>
                                    </p:set>
                                    <p:animEffect transition="in" filter="fade">
                                      <p:cBhvr>
                                        <p:cTn id="22" dur="20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nvGraphicFramePr>
        <p:xfrm>
          <a:off x="457200" y="1219200"/>
          <a:ext cx="8305800" cy="4724400"/>
        </p:xfrm>
        <a:graphic>
          <a:graphicData uri="http://schemas.openxmlformats.org/drawingml/2006/table">
            <a:tbl>
              <a:tblPr firstRow="1" bandRow="1">
                <a:tableStyleId>{93296810-A885-4BE3-A3E7-6D5BEEA58F35}</a:tableStyleId>
              </a:tblPr>
              <a:tblGrid>
                <a:gridCol w="4152900"/>
                <a:gridCol w="4152900"/>
              </a:tblGrid>
              <a:tr h="609600">
                <a:tc>
                  <a:txBody>
                    <a:bodyPr/>
                    <a:lstStyle/>
                    <a:p>
                      <a:pPr algn="ctr"/>
                      <a:r>
                        <a:rPr lang="en-US" sz="2400" dirty="0" smtClean="0"/>
                        <a:t>Market Value</a:t>
                      </a:r>
                      <a:r>
                        <a:rPr lang="en-US" sz="2400" baseline="0" dirty="0" smtClean="0"/>
                        <a:t> and Mine Life</a:t>
                      </a:r>
                      <a:endParaRPr lang="en-US" sz="2400" dirty="0"/>
                    </a:p>
                  </a:txBody>
                  <a:tcPr>
                    <a:solidFill>
                      <a:schemeClr val="accent6">
                        <a:lumMod val="7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smtClean="0">
                          <a:ln>
                            <a:noFill/>
                          </a:ln>
                          <a:solidFill>
                            <a:prstClr val="white"/>
                          </a:solidFill>
                          <a:effectLst/>
                          <a:uLnTx/>
                          <a:uFillTx/>
                          <a:latin typeface="+mn-lt"/>
                          <a:ea typeface="+mn-ea"/>
                          <a:cs typeface="+mn-cs"/>
                        </a:rPr>
                        <a:t>Cost of Mining</a:t>
                      </a:r>
                      <a:endParaRPr lang="en-US" dirty="0"/>
                    </a:p>
                  </a:txBody>
                  <a:tcPr>
                    <a:solidFill>
                      <a:schemeClr val="accent6">
                        <a:lumMod val="75000"/>
                      </a:schemeClr>
                    </a:solidFill>
                  </a:tcPr>
                </a:tc>
              </a:tr>
              <a:tr h="3009900">
                <a:tc>
                  <a:txBody>
                    <a:bodyPr/>
                    <a:lstStyle/>
                    <a:p>
                      <a:pPr marL="177800" indent="-177800">
                        <a:buFont typeface="Wingdings" pitchFamily="2" charset="2"/>
                        <a:buChar char="§"/>
                      </a:pPr>
                      <a:r>
                        <a:rPr lang="en-US" sz="2400" b="1" dirty="0" smtClean="0">
                          <a:ln>
                            <a:noFill/>
                          </a:ln>
                          <a:solidFill>
                            <a:schemeClr val="tx1"/>
                          </a:solidFill>
                          <a:latin typeface="+mn-lt"/>
                          <a:cs typeface="Arial" pitchFamily="34" charset="0"/>
                        </a:rPr>
                        <a:t>Manganese ore containing 35% or more manganese was not produced domestically in 2008. Manganese ore was consumed mainly by eight firms with plants principally in the East and Midwest.</a:t>
                      </a:r>
                    </a:p>
                    <a:p>
                      <a:pPr marL="177800" indent="-177800">
                        <a:buFont typeface="Wingdings" pitchFamily="2" charset="2"/>
                        <a:buNone/>
                      </a:pPr>
                      <a:endParaRPr lang="en-US" sz="2400" b="1" dirty="0" smtClean="0">
                        <a:ln>
                          <a:noFill/>
                        </a:ln>
                        <a:solidFill>
                          <a:schemeClr val="tx1"/>
                        </a:solidFill>
                        <a:latin typeface="+mn-lt"/>
                        <a:cs typeface="Arial" pitchFamily="34" charset="0"/>
                      </a:endParaRPr>
                    </a:p>
                    <a:p>
                      <a:pPr marL="177800" indent="-177800">
                        <a:buFont typeface="Wingdings" pitchFamily="2" charset="2"/>
                        <a:buChar char="§"/>
                      </a:pPr>
                      <a:r>
                        <a:rPr lang="en-US" sz="2400" b="1" dirty="0" smtClean="0">
                          <a:ln>
                            <a:noFill/>
                          </a:ln>
                          <a:solidFill>
                            <a:schemeClr val="tx1"/>
                          </a:solidFill>
                          <a:latin typeface="+mn-lt"/>
                          <a:cs typeface="Arial" pitchFamily="34" charset="0"/>
                        </a:rPr>
                        <a:t>Australia's Consolidated Minerals has established a 10-year mine life. </a:t>
                      </a:r>
                      <a:endParaRPr lang="en-US" sz="2400" b="1" dirty="0">
                        <a:ln>
                          <a:noFill/>
                        </a:ln>
                        <a:solidFill>
                          <a:schemeClr val="tx1"/>
                        </a:solidFill>
                        <a:latin typeface="+mn-lt"/>
                      </a:endParaRPr>
                    </a:p>
                  </a:txBody>
                  <a:tcPr>
                    <a:solidFill>
                      <a:schemeClr val="accent1">
                        <a:lumMod val="40000"/>
                        <a:lumOff val="60000"/>
                      </a:schemeClr>
                    </a:solidFill>
                  </a:tcPr>
                </a:tc>
                <a:tc>
                  <a:txBody>
                    <a:bodyPr/>
                    <a:lstStyle/>
                    <a:p>
                      <a:pPr marL="231775" indent="-231775">
                        <a:buFont typeface="Wingdings" pitchFamily="2" charset="2"/>
                        <a:buChar char="§"/>
                      </a:pPr>
                      <a:r>
                        <a:rPr lang="en-US" sz="2400" b="1" dirty="0" smtClean="0">
                          <a:ln>
                            <a:noFill/>
                          </a:ln>
                          <a:solidFill>
                            <a:schemeClr val="tx1"/>
                          </a:solidFill>
                          <a:effectLst/>
                          <a:latin typeface="+mn-lt"/>
                        </a:rPr>
                        <a:t>Australia is the third largest producer of manganese ore in the world, producing 2.55 Mt in 2003, 12% of global production.</a:t>
                      </a:r>
                    </a:p>
                    <a:p>
                      <a:pPr>
                        <a:buFont typeface="Wingdings" pitchFamily="2" charset="2"/>
                        <a:buChar char="§"/>
                      </a:pPr>
                      <a:endParaRPr lang="en-US" sz="2400" b="1" dirty="0" smtClean="0">
                        <a:ln>
                          <a:noFill/>
                        </a:ln>
                        <a:solidFill>
                          <a:schemeClr val="tx1"/>
                        </a:solidFill>
                        <a:effectLst/>
                        <a:latin typeface="+mn-lt"/>
                      </a:endParaRPr>
                    </a:p>
                    <a:p>
                      <a:pPr marL="231775" indent="-231775">
                        <a:buFont typeface="Wingdings" pitchFamily="2" charset="2"/>
                        <a:buChar char="§"/>
                      </a:pPr>
                      <a:r>
                        <a:rPr lang="en-US" sz="2400" b="1" dirty="0" smtClean="0">
                          <a:ln>
                            <a:noFill/>
                          </a:ln>
                          <a:solidFill>
                            <a:schemeClr val="tx1"/>
                          </a:solidFill>
                          <a:effectLst/>
                          <a:latin typeface="+mn-lt"/>
                        </a:rPr>
                        <a:t>In 2003, Australian exports of manganese ore totaled 2.14 Mt valued at A$312 million.</a:t>
                      </a:r>
                      <a:endParaRPr lang="en-US" sz="2400" b="1" dirty="0">
                        <a:ln>
                          <a:noFill/>
                        </a:ln>
                        <a:solidFill>
                          <a:schemeClr val="tx1"/>
                        </a:solidFill>
                        <a:effectLst/>
                        <a:latin typeface="+mn-lt"/>
                      </a:endParaRPr>
                    </a:p>
                  </a:txBody>
                  <a:tcPr>
                    <a:solidFill>
                      <a:schemeClr val="accent1">
                        <a:lumMod val="40000"/>
                        <a:lumOff val="60000"/>
                      </a:schemeClr>
                    </a:solidFill>
                  </a:tcPr>
                </a:tc>
              </a:tr>
            </a:tbl>
          </a:graphicData>
        </a:graphic>
      </p:graphicFrame>
      <p:pic>
        <p:nvPicPr>
          <p:cNvPr id="7" name="Picture 4" descr="E:\PROJECT\coal mining pics\manganese\manganese.225183515_std.jpg"/>
          <p:cNvPicPr>
            <a:picLocks noChangeAspect="1" noChangeArrowheads="1"/>
          </p:cNvPicPr>
          <p:nvPr/>
        </p:nvPicPr>
        <p:blipFill>
          <a:blip r:embed="rId2"/>
          <a:srcRect/>
          <a:stretch>
            <a:fillRect/>
          </a:stretch>
        </p:blipFill>
        <p:spPr bwMode="auto">
          <a:xfrm>
            <a:off x="7467600" y="152400"/>
            <a:ext cx="1524000" cy="990600"/>
          </a:xfrm>
          <a:prstGeom prst="rect">
            <a:avLst/>
          </a:prstGeom>
          <a:noFill/>
        </p:spPr>
      </p:pic>
      <p:sp>
        <p:nvSpPr>
          <p:cNvPr id="5" name="Rounded Rectangle 4"/>
          <p:cNvSpPr/>
          <p:nvPr/>
        </p:nvSpPr>
        <p:spPr>
          <a:xfrm>
            <a:off x="533400" y="304800"/>
            <a:ext cx="4800600" cy="685800"/>
          </a:xfrm>
          <a:prstGeom prst="roundRect">
            <a:avLst/>
          </a:prstGeom>
          <a:gradFill flip="none" rotWithShape="1">
            <a:gsLst>
              <a:gs pos="0">
                <a:srgbClr val="0070C0">
                  <a:tint val="66000"/>
                  <a:satMod val="160000"/>
                </a:srgbClr>
              </a:gs>
              <a:gs pos="50000">
                <a:srgbClr val="0070C0">
                  <a:tint val="44500"/>
                  <a:satMod val="160000"/>
                </a:srgbClr>
              </a:gs>
              <a:gs pos="100000">
                <a:srgbClr val="0070C0">
                  <a:tint val="23500"/>
                  <a:satMod val="16000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b="1" dirty="0" smtClean="0">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5400000" scaled="1"/>
                  <a:tileRect/>
                </a:gradFill>
              </a:rPr>
              <a:t>ECONOMIST’S WORK</a:t>
            </a:r>
            <a:endParaRPr lang="en-US" sz="2800" b="1" dirty="0">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5400000" scaled="1"/>
                <a:tileRect/>
              </a:gra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E:\PROJECT\coal mining pics\manganese\picture\environment.jpg"/>
          <p:cNvPicPr>
            <a:picLocks noChangeAspect="1" noChangeArrowheads="1"/>
          </p:cNvPicPr>
          <p:nvPr/>
        </p:nvPicPr>
        <p:blipFill>
          <a:blip r:embed="rId2"/>
          <a:srcRect/>
          <a:stretch>
            <a:fillRect/>
          </a:stretch>
        </p:blipFill>
        <p:spPr bwMode="auto">
          <a:xfrm>
            <a:off x="304800" y="1219200"/>
            <a:ext cx="3886200" cy="5096947"/>
          </a:xfrm>
          <a:prstGeom prst="rect">
            <a:avLst/>
          </a:prstGeom>
          <a:noFill/>
          <a:effectLst>
            <a:softEdge rad="63500"/>
          </a:effectLst>
        </p:spPr>
      </p:pic>
      <p:pic>
        <p:nvPicPr>
          <p:cNvPr id="5" name="Picture 2" descr="E:\PROJECT\coal mining pics\manganese\picture\dark-earth-wallpaper-1152x864.jpg"/>
          <p:cNvPicPr>
            <a:picLocks noChangeAspect="1" noChangeArrowheads="1"/>
          </p:cNvPicPr>
          <p:nvPr/>
        </p:nvPicPr>
        <p:blipFill>
          <a:blip r:embed="rId3" cstate="print"/>
          <a:srcRect/>
          <a:stretch>
            <a:fillRect/>
          </a:stretch>
        </p:blipFill>
        <p:spPr bwMode="auto">
          <a:xfrm>
            <a:off x="7632594" y="0"/>
            <a:ext cx="1511405" cy="1143000"/>
          </a:xfrm>
          <a:prstGeom prst="rect">
            <a:avLst/>
          </a:prstGeom>
          <a:noFill/>
          <a:effectLst>
            <a:softEdge rad="127000"/>
          </a:effectLst>
        </p:spPr>
      </p:pic>
      <p:sp>
        <p:nvSpPr>
          <p:cNvPr id="6" name="Rounded Rectangle 5"/>
          <p:cNvSpPr/>
          <p:nvPr/>
        </p:nvSpPr>
        <p:spPr>
          <a:xfrm>
            <a:off x="381000" y="304800"/>
            <a:ext cx="7315200" cy="685800"/>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b="1" dirty="0" smtClean="0"/>
              <a:t>Environmental Effects</a:t>
            </a:r>
            <a:endParaRPr lang="en-US" sz="2800" b="1" dirty="0"/>
          </a:p>
        </p:txBody>
      </p:sp>
      <p:sp>
        <p:nvSpPr>
          <p:cNvPr id="9" name="Subtitle 2"/>
          <p:cNvSpPr txBox="1">
            <a:spLocks/>
          </p:cNvSpPr>
          <p:nvPr/>
        </p:nvSpPr>
        <p:spPr>
          <a:xfrm>
            <a:off x="4191000" y="1295400"/>
            <a:ext cx="4572000" cy="3505200"/>
          </a:xfrm>
          <a:prstGeom prst="rect">
            <a:avLst/>
          </a:prstGeom>
        </p:spPr>
        <p:txBody>
          <a:bodyPr vert="horz" lIns="91440" tIns="45720" rIns="91440" bIns="45720" rtlCol="0">
            <a:noAutofit/>
          </a:bodyPr>
          <a:lstStyle/>
          <a:p>
            <a:pPr marL="177800" indent="-177800">
              <a:buFont typeface="Wingdings" pitchFamily="2" charset="2"/>
              <a:buChar char="§"/>
            </a:pPr>
            <a:r>
              <a:rPr lang="en-US" sz="2000" b="1" dirty="0" smtClean="0"/>
              <a:t>Manganese compounds exist naturally in the environment as solids in the soils and small particles in the water.</a:t>
            </a:r>
          </a:p>
          <a:p>
            <a:pPr marL="177800" indent="-177800">
              <a:buFont typeface="Wingdings" pitchFamily="2" charset="2"/>
              <a:buChar char="§"/>
            </a:pPr>
            <a:endParaRPr lang="en-US" sz="400" b="1" dirty="0" smtClean="0"/>
          </a:p>
          <a:p>
            <a:pPr marL="177800" indent="-177800">
              <a:buFont typeface="Wingdings" pitchFamily="2" charset="2"/>
              <a:buChar char="§"/>
            </a:pPr>
            <a:r>
              <a:rPr lang="en-US" sz="2000" b="1" dirty="0" smtClean="0"/>
              <a:t>Manganese particles in air are present in dust particles. These usually settle to earth within a few days.</a:t>
            </a:r>
          </a:p>
          <a:p>
            <a:pPr marL="177800" indent="-177800">
              <a:buFont typeface="Wingdings" pitchFamily="2" charset="2"/>
              <a:buChar char="§"/>
            </a:pPr>
            <a:endParaRPr lang="en-US" sz="400" b="1" dirty="0"/>
          </a:p>
          <a:p>
            <a:pPr marL="177800" indent="-177800">
              <a:buFont typeface="Wingdings" pitchFamily="2" charset="2"/>
              <a:buChar char="§"/>
            </a:pPr>
            <a:r>
              <a:rPr lang="en-US" sz="2000" b="1" dirty="0" smtClean="0"/>
              <a:t>Humans enhance manganese concentrations in the air by industrial activities and through burning fossil fuels. </a:t>
            </a:r>
          </a:p>
          <a:p>
            <a:pPr marL="177800" indent="-177800">
              <a:buFont typeface="Wingdings" pitchFamily="2" charset="2"/>
              <a:buChar char="§"/>
            </a:pPr>
            <a:endParaRPr lang="en-US" sz="400" b="1" dirty="0"/>
          </a:p>
          <a:p>
            <a:pPr marL="177800" indent="-177800">
              <a:buFont typeface="Wingdings" pitchFamily="2" charset="2"/>
              <a:buChar char="§"/>
            </a:pPr>
            <a:r>
              <a:rPr lang="en-US" sz="2000" b="1" dirty="0" smtClean="0"/>
              <a:t>Manganese that derives from human sources can also enter surface water, groundwater and sewage water. Through the application of manganese pesticides, manganese will enter soils.</a:t>
            </a:r>
            <a:br>
              <a:rPr lang="en-US" sz="2000" b="1" dirty="0" smtClean="0"/>
            </a:br>
            <a:endParaRPr lang="en-US" sz="2000" b="1" dirty="0" smtClean="0"/>
          </a:p>
          <a:p>
            <a:pPr marL="342900" marR="0" lvl="0" indent="-342900"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2000" b="1" i="0" u="none" strike="noStrike" kern="1200" cap="none" spc="0" normalizeH="0" baseline="0" noProof="0" dirty="0">
              <a:effectLst/>
              <a:uLnTx/>
              <a:uFillTx/>
              <a:latin typeface="+mn-lt"/>
              <a:ea typeface="+mn-ea"/>
              <a:cs typeface="+mn-cs"/>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55" presetClass="entr" presetSubtype="0" fill="hold" nodeType="clickEffect">
                                  <p:stCondLst>
                                    <p:cond delay="0"/>
                                  </p:stCondLst>
                                  <p:childTnLst>
                                    <p:set>
                                      <p:cBhvr>
                                        <p:cTn id="11" dur="1" fill="hold">
                                          <p:stCondLst>
                                            <p:cond delay="0"/>
                                          </p:stCondLst>
                                        </p:cTn>
                                        <p:tgtEl>
                                          <p:spTgt spid="9">
                                            <p:txEl>
                                              <p:pRg st="0" end="0"/>
                                            </p:txEl>
                                          </p:spTgt>
                                        </p:tgtEl>
                                        <p:attrNameLst>
                                          <p:attrName>style.visibility</p:attrName>
                                        </p:attrNameLst>
                                      </p:cBhvr>
                                      <p:to>
                                        <p:strVal val="visible"/>
                                      </p:to>
                                    </p:set>
                                    <p:anim calcmode="lin" valueType="num">
                                      <p:cBhvr>
                                        <p:cTn id="12" dur="1000" fill="hold"/>
                                        <p:tgtEl>
                                          <p:spTgt spid="9">
                                            <p:txEl>
                                              <p:pRg st="0" end="0"/>
                                            </p:txEl>
                                          </p:spTgt>
                                        </p:tgtEl>
                                        <p:attrNameLst>
                                          <p:attrName>ppt_w</p:attrName>
                                        </p:attrNameLst>
                                      </p:cBhvr>
                                      <p:tavLst>
                                        <p:tav tm="0">
                                          <p:val>
                                            <p:strVal val="#ppt_w*0.70"/>
                                          </p:val>
                                        </p:tav>
                                        <p:tav tm="100000">
                                          <p:val>
                                            <p:strVal val="#ppt_w"/>
                                          </p:val>
                                        </p:tav>
                                      </p:tavLst>
                                    </p:anim>
                                    <p:anim calcmode="lin" valueType="num">
                                      <p:cBhvr>
                                        <p:cTn id="13" dur="1000" fill="hold"/>
                                        <p:tgtEl>
                                          <p:spTgt spid="9">
                                            <p:txEl>
                                              <p:pRg st="0" end="0"/>
                                            </p:txEl>
                                          </p:spTgt>
                                        </p:tgtEl>
                                        <p:attrNameLst>
                                          <p:attrName>ppt_h</p:attrName>
                                        </p:attrNameLst>
                                      </p:cBhvr>
                                      <p:tavLst>
                                        <p:tav tm="0">
                                          <p:val>
                                            <p:strVal val="#ppt_h"/>
                                          </p:val>
                                        </p:tav>
                                        <p:tav tm="100000">
                                          <p:val>
                                            <p:strVal val="#ppt_h"/>
                                          </p:val>
                                        </p:tav>
                                      </p:tavLst>
                                    </p:anim>
                                    <p:animEffect transition="in" filter="fade">
                                      <p:cBhvr>
                                        <p:cTn id="14" dur="1000"/>
                                        <p:tgtEl>
                                          <p:spTgt spid="9">
                                            <p:txEl>
                                              <p:pRg st="0" end="0"/>
                                            </p:txEl>
                                          </p:spTgt>
                                        </p:tgtEl>
                                      </p:cBhvr>
                                    </p:animEffect>
                                  </p:childTnLst>
                                </p:cTn>
                              </p:par>
                              <p:par>
                                <p:cTn id="15" presetID="55" presetClass="entr" presetSubtype="0" fill="hold" nodeType="withEffect">
                                  <p:stCondLst>
                                    <p:cond delay="0"/>
                                  </p:stCondLst>
                                  <p:childTnLst>
                                    <p:set>
                                      <p:cBhvr>
                                        <p:cTn id="16" dur="1" fill="hold">
                                          <p:stCondLst>
                                            <p:cond delay="0"/>
                                          </p:stCondLst>
                                        </p:cTn>
                                        <p:tgtEl>
                                          <p:spTgt spid="9">
                                            <p:txEl>
                                              <p:pRg st="2" end="2"/>
                                            </p:txEl>
                                          </p:spTgt>
                                        </p:tgtEl>
                                        <p:attrNameLst>
                                          <p:attrName>style.visibility</p:attrName>
                                        </p:attrNameLst>
                                      </p:cBhvr>
                                      <p:to>
                                        <p:strVal val="visible"/>
                                      </p:to>
                                    </p:set>
                                    <p:anim calcmode="lin" valueType="num">
                                      <p:cBhvr>
                                        <p:cTn id="17" dur="1000" fill="hold"/>
                                        <p:tgtEl>
                                          <p:spTgt spid="9">
                                            <p:txEl>
                                              <p:pRg st="2" end="2"/>
                                            </p:txEl>
                                          </p:spTgt>
                                        </p:tgtEl>
                                        <p:attrNameLst>
                                          <p:attrName>ppt_w</p:attrName>
                                        </p:attrNameLst>
                                      </p:cBhvr>
                                      <p:tavLst>
                                        <p:tav tm="0">
                                          <p:val>
                                            <p:strVal val="#ppt_w*0.70"/>
                                          </p:val>
                                        </p:tav>
                                        <p:tav tm="100000">
                                          <p:val>
                                            <p:strVal val="#ppt_w"/>
                                          </p:val>
                                        </p:tav>
                                      </p:tavLst>
                                    </p:anim>
                                    <p:anim calcmode="lin" valueType="num">
                                      <p:cBhvr>
                                        <p:cTn id="18" dur="1000" fill="hold"/>
                                        <p:tgtEl>
                                          <p:spTgt spid="9">
                                            <p:txEl>
                                              <p:pRg st="2" end="2"/>
                                            </p:txEl>
                                          </p:spTgt>
                                        </p:tgtEl>
                                        <p:attrNameLst>
                                          <p:attrName>ppt_h</p:attrName>
                                        </p:attrNameLst>
                                      </p:cBhvr>
                                      <p:tavLst>
                                        <p:tav tm="0">
                                          <p:val>
                                            <p:strVal val="#ppt_h"/>
                                          </p:val>
                                        </p:tav>
                                        <p:tav tm="100000">
                                          <p:val>
                                            <p:strVal val="#ppt_h"/>
                                          </p:val>
                                        </p:tav>
                                      </p:tavLst>
                                    </p:anim>
                                    <p:animEffect transition="in" filter="fade">
                                      <p:cBhvr>
                                        <p:cTn id="19" dur="1000"/>
                                        <p:tgtEl>
                                          <p:spTgt spid="9">
                                            <p:txEl>
                                              <p:pRg st="2" end="2"/>
                                            </p:txEl>
                                          </p:spTgt>
                                        </p:tgtEl>
                                      </p:cBhvr>
                                    </p:animEffect>
                                  </p:childTnLst>
                                </p:cTn>
                              </p:par>
                              <p:par>
                                <p:cTn id="20" presetID="55" presetClass="entr" presetSubtype="0" fill="hold" nodeType="withEffect">
                                  <p:stCondLst>
                                    <p:cond delay="0"/>
                                  </p:stCondLst>
                                  <p:childTnLst>
                                    <p:set>
                                      <p:cBhvr>
                                        <p:cTn id="21" dur="1" fill="hold">
                                          <p:stCondLst>
                                            <p:cond delay="0"/>
                                          </p:stCondLst>
                                        </p:cTn>
                                        <p:tgtEl>
                                          <p:spTgt spid="9">
                                            <p:txEl>
                                              <p:pRg st="4" end="4"/>
                                            </p:txEl>
                                          </p:spTgt>
                                        </p:tgtEl>
                                        <p:attrNameLst>
                                          <p:attrName>style.visibility</p:attrName>
                                        </p:attrNameLst>
                                      </p:cBhvr>
                                      <p:to>
                                        <p:strVal val="visible"/>
                                      </p:to>
                                    </p:set>
                                    <p:anim calcmode="lin" valueType="num">
                                      <p:cBhvr>
                                        <p:cTn id="22" dur="1000" fill="hold"/>
                                        <p:tgtEl>
                                          <p:spTgt spid="9">
                                            <p:txEl>
                                              <p:pRg st="4" end="4"/>
                                            </p:txEl>
                                          </p:spTgt>
                                        </p:tgtEl>
                                        <p:attrNameLst>
                                          <p:attrName>ppt_w</p:attrName>
                                        </p:attrNameLst>
                                      </p:cBhvr>
                                      <p:tavLst>
                                        <p:tav tm="0">
                                          <p:val>
                                            <p:strVal val="#ppt_w*0.70"/>
                                          </p:val>
                                        </p:tav>
                                        <p:tav tm="100000">
                                          <p:val>
                                            <p:strVal val="#ppt_w"/>
                                          </p:val>
                                        </p:tav>
                                      </p:tavLst>
                                    </p:anim>
                                    <p:anim calcmode="lin" valueType="num">
                                      <p:cBhvr>
                                        <p:cTn id="23" dur="1000" fill="hold"/>
                                        <p:tgtEl>
                                          <p:spTgt spid="9">
                                            <p:txEl>
                                              <p:pRg st="4" end="4"/>
                                            </p:txEl>
                                          </p:spTgt>
                                        </p:tgtEl>
                                        <p:attrNameLst>
                                          <p:attrName>ppt_h</p:attrName>
                                        </p:attrNameLst>
                                      </p:cBhvr>
                                      <p:tavLst>
                                        <p:tav tm="0">
                                          <p:val>
                                            <p:strVal val="#ppt_h"/>
                                          </p:val>
                                        </p:tav>
                                        <p:tav tm="100000">
                                          <p:val>
                                            <p:strVal val="#ppt_h"/>
                                          </p:val>
                                        </p:tav>
                                      </p:tavLst>
                                    </p:anim>
                                    <p:animEffect transition="in" filter="fade">
                                      <p:cBhvr>
                                        <p:cTn id="24" dur="1000"/>
                                        <p:tgtEl>
                                          <p:spTgt spid="9">
                                            <p:txEl>
                                              <p:pRg st="4" end="4"/>
                                            </p:txEl>
                                          </p:spTgt>
                                        </p:tgtEl>
                                      </p:cBhvr>
                                    </p:animEffect>
                                  </p:childTnLst>
                                </p:cTn>
                              </p:par>
                              <p:par>
                                <p:cTn id="25" presetID="55" presetClass="entr" presetSubtype="0" fill="hold" nodeType="withEffect">
                                  <p:stCondLst>
                                    <p:cond delay="0"/>
                                  </p:stCondLst>
                                  <p:childTnLst>
                                    <p:set>
                                      <p:cBhvr>
                                        <p:cTn id="26" dur="1" fill="hold">
                                          <p:stCondLst>
                                            <p:cond delay="0"/>
                                          </p:stCondLst>
                                        </p:cTn>
                                        <p:tgtEl>
                                          <p:spTgt spid="9">
                                            <p:txEl>
                                              <p:pRg st="6" end="6"/>
                                            </p:txEl>
                                          </p:spTgt>
                                        </p:tgtEl>
                                        <p:attrNameLst>
                                          <p:attrName>style.visibility</p:attrName>
                                        </p:attrNameLst>
                                      </p:cBhvr>
                                      <p:to>
                                        <p:strVal val="visible"/>
                                      </p:to>
                                    </p:set>
                                    <p:anim calcmode="lin" valueType="num">
                                      <p:cBhvr>
                                        <p:cTn id="27" dur="1000" fill="hold"/>
                                        <p:tgtEl>
                                          <p:spTgt spid="9">
                                            <p:txEl>
                                              <p:pRg st="6" end="6"/>
                                            </p:txEl>
                                          </p:spTgt>
                                        </p:tgtEl>
                                        <p:attrNameLst>
                                          <p:attrName>ppt_w</p:attrName>
                                        </p:attrNameLst>
                                      </p:cBhvr>
                                      <p:tavLst>
                                        <p:tav tm="0">
                                          <p:val>
                                            <p:strVal val="#ppt_w*0.70"/>
                                          </p:val>
                                        </p:tav>
                                        <p:tav tm="100000">
                                          <p:val>
                                            <p:strVal val="#ppt_w"/>
                                          </p:val>
                                        </p:tav>
                                      </p:tavLst>
                                    </p:anim>
                                    <p:anim calcmode="lin" valueType="num">
                                      <p:cBhvr>
                                        <p:cTn id="28" dur="1000" fill="hold"/>
                                        <p:tgtEl>
                                          <p:spTgt spid="9">
                                            <p:txEl>
                                              <p:pRg st="6" end="6"/>
                                            </p:txEl>
                                          </p:spTgt>
                                        </p:tgtEl>
                                        <p:attrNameLst>
                                          <p:attrName>ppt_h</p:attrName>
                                        </p:attrNameLst>
                                      </p:cBhvr>
                                      <p:tavLst>
                                        <p:tav tm="0">
                                          <p:val>
                                            <p:strVal val="#ppt_h"/>
                                          </p:val>
                                        </p:tav>
                                        <p:tav tm="100000">
                                          <p:val>
                                            <p:strVal val="#ppt_h"/>
                                          </p:val>
                                        </p:tav>
                                      </p:tavLst>
                                    </p:anim>
                                    <p:animEffect transition="in" filter="fade">
                                      <p:cBhvr>
                                        <p:cTn id="29" dur="1000"/>
                                        <p:tgtEl>
                                          <p:spTgt spid="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E:\PROJECT\coal mining pics\manganese\picture\stethoscope.jpg"/>
          <p:cNvPicPr>
            <a:picLocks noChangeAspect="1" noChangeArrowheads="1"/>
          </p:cNvPicPr>
          <p:nvPr/>
        </p:nvPicPr>
        <p:blipFill>
          <a:blip r:embed="rId2"/>
          <a:srcRect/>
          <a:stretch>
            <a:fillRect/>
          </a:stretch>
        </p:blipFill>
        <p:spPr bwMode="auto">
          <a:xfrm>
            <a:off x="228600" y="1143000"/>
            <a:ext cx="3886200" cy="5181600"/>
          </a:xfrm>
          <a:prstGeom prst="rect">
            <a:avLst/>
          </a:prstGeom>
          <a:noFill/>
          <a:effectLst>
            <a:softEdge rad="127000"/>
          </a:effectLst>
        </p:spPr>
      </p:pic>
      <p:pic>
        <p:nvPicPr>
          <p:cNvPr id="5" name="Picture 2" descr="E:\PROJECT\coal mining pics\manganese\picture\dark-earth-wallpaper-1152x864.jpg"/>
          <p:cNvPicPr>
            <a:picLocks noChangeAspect="1" noChangeArrowheads="1"/>
          </p:cNvPicPr>
          <p:nvPr/>
        </p:nvPicPr>
        <p:blipFill>
          <a:blip r:embed="rId3" cstate="print"/>
          <a:srcRect/>
          <a:stretch>
            <a:fillRect/>
          </a:stretch>
        </p:blipFill>
        <p:spPr bwMode="auto">
          <a:xfrm>
            <a:off x="7632594" y="0"/>
            <a:ext cx="1511405" cy="1143000"/>
          </a:xfrm>
          <a:prstGeom prst="rect">
            <a:avLst/>
          </a:prstGeom>
          <a:noFill/>
          <a:effectLst>
            <a:softEdge rad="127000"/>
          </a:effectLst>
        </p:spPr>
      </p:pic>
      <p:sp>
        <p:nvSpPr>
          <p:cNvPr id="6" name="Rounded Rectangle 5"/>
          <p:cNvSpPr/>
          <p:nvPr/>
        </p:nvSpPr>
        <p:spPr>
          <a:xfrm>
            <a:off x="381000" y="304800"/>
            <a:ext cx="7315200" cy="685800"/>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b="1" dirty="0" smtClean="0"/>
              <a:t>Health Effects</a:t>
            </a:r>
            <a:endParaRPr lang="en-US" sz="2800" b="1" dirty="0"/>
          </a:p>
        </p:txBody>
      </p:sp>
      <p:sp>
        <p:nvSpPr>
          <p:cNvPr id="9" name="Subtitle 2"/>
          <p:cNvSpPr txBox="1">
            <a:spLocks/>
          </p:cNvSpPr>
          <p:nvPr/>
        </p:nvSpPr>
        <p:spPr>
          <a:xfrm>
            <a:off x="4191000" y="1295400"/>
            <a:ext cx="4572000" cy="3505200"/>
          </a:xfrm>
          <a:prstGeom prst="rect">
            <a:avLst/>
          </a:prstGeom>
        </p:spPr>
        <p:txBody>
          <a:bodyPr vert="horz" lIns="91440" tIns="45720" rIns="91440" bIns="45720" rtlCol="0">
            <a:noAutofit/>
          </a:bodyPr>
          <a:lstStyle/>
          <a:p>
            <a:pPr marL="231775" indent="-231775">
              <a:buFont typeface="Wingdings" pitchFamily="2" charset="2"/>
              <a:buChar char="§"/>
            </a:pPr>
            <a:r>
              <a:rPr lang="en-US" sz="2000" b="1" dirty="0" smtClean="0"/>
              <a:t>The human body contains approximately ten milligrams of manganese, most of which is found in the liver, bones, and kidneys. This trace element is a cofactor for a number of important enzymes, including </a:t>
            </a:r>
            <a:r>
              <a:rPr lang="en-US" sz="2000" b="1" dirty="0" err="1" smtClean="0"/>
              <a:t>arginase</a:t>
            </a:r>
            <a:r>
              <a:rPr lang="en-US" sz="2000" b="1" dirty="0" smtClean="0"/>
              <a:t>, cholinesterase, </a:t>
            </a:r>
            <a:r>
              <a:rPr lang="en-US" sz="2000" b="1" dirty="0" err="1" smtClean="0"/>
              <a:t>phosphoglucomutase</a:t>
            </a:r>
            <a:r>
              <a:rPr lang="en-US" sz="2000" b="1" dirty="0" smtClean="0"/>
              <a:t>, </a:t>
            </a:r>
            <a:r>
              <a:rPr lang="en-US" sz="2000" b="1" dirty="0" err="1" smtClean="0"/>
              <a:t>pyruvate</a:t>
            </a:r>
            <a:r>
              <a:rPr lang="en-US" sz="2000" b="1" dirty="0" smtClean="0"/>
              <a:t> </a:t>
            </a:r>
            <a:r>
              <a:rPr lang="en-US" sz="2000" b="1" dirty="0" err="1" smtClean="0"/>
              <a:t>carboxylase</a:t>
            </a:r>
            <a:r>
              <a:rPr lang="en-US" sz="2000" b="1" dirty="0" smtClean="0"/>
              <a:t>, mitochondrial superoxide dismutase and several phosphates, peptidases and </a:t>
            </a:r>
            <a:r>
              <a:rPr lang="en-US" sz="2000" b="1" dirty="0" err="1" smtClean="0"/>
              <a:t>glycosyltransferases</a:t>
            </a:r>
            <a:r>
              <a:rPr lang="en-US" sz="2000" b="1" dirty="0" smtClean="0"/>
              <a:t>. </a:t>
            </a:r>
          </a:p>
          <a:p>
            <a:pPr marL="231775" indent="-231775">
              <a:buFont typeface="Wingdings" pitchFamily="2" charset="2"/>
              <a:buChar char="§"/>
            </a:pPr>
            <a:endParaRPr lang="en-US" sz="2000" b="1" dirty="0"/>
          </a:p>
          <a:p>
            <a:pPr marL="231775" indent="-231775">
              <a:buFont typeface="Wingdings" pitchFamily="2" charset="2"/>
              <a:buChar char="§"/>
            </a:pPr>
            <a:r>
              <a:rPr lang="en-US" sz="2000" b="1" dirty="0" smtClean="0"/>
              <a:t>Manganese functions with vitamin K in the formation of </a:t>
            </a:r>
            <a:r>
              <a:rPr lang="en-US" sz="2000" b="1" dirty="0" err="1" smtClean="0"/>
              <a:t>prothrombin</a:t>
            </a:r>
            <a:r>
              <a:rPr lang="en-US" sz="2000" b="1" dirty="0" smtClean="0"/>
              <a:t>. </a:t>
            </a:r>
          </a:p>
          <a:p>
            <a:pPr marL="231775" marR="0" lvl="0" indent="-231775"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2000" b="1" i="0" u="none" strike="noStrike" kern="1200" cap="none" spc="0" normalizeH="0" baseline="0" noProof="0" dirty="0">
              <a:effectLst/>
              <a:uLnTx/>
              <a:uFillTx/>
              <a:latin typeface="+mn-lt"/>
              <a:ea typeface="+mn-ea"/>
              <a:cs typeface="+mn-cs"/>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fade">
                                      <p:cBhvr>
                                        <p:cTn id="12" dur="2000"/>
                                        <p:tgtEl>
                                          <p:spTgt spid="9">
                                            <p:txEl>
                                              <p:pRg st="0" end="0"/>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9">
                                            <p:txEl>
                                              <p:pRg st="2" end="2"/>
                                            </p:txEl>
                                          </p:spTgt>
                                        </p:tgtEl>
                                        <p:attrNameLst>
                                          <p:attrName>style.visibility</p:attrName>
                                        </p:attrNameLst>
                                      </p:cBhvr>
                                      <p:to>
                                        <p:strVal val="visible"/>
                                      </p:to>
                                    </p:set>
                                    <p:animEffect transition="in" filter="fade">
                                      <p:cBhvr>
                                        <p:cTn id="15" dur="2000"/>
                                        <p:tgtEl>
                                          <p:spTgt spid="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346</TotalTime>
  <Words>1101</Words>
  <Application>Microsoft Office PowerPoint</Application>
  <PresentationFormat>On-screen Show (4:3)</PresentationFormat>
  <Paragraphs>111</Paragraphs>
  <Slides>25</Slides>
  <Notes>0</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Frederick Irving L. Rico</dc:creator>
  <cp:lastModifiedBy>Station</cp:lastModifiedBy>
  <cp:revision>48</cp:revision>
  <dcterms:created xsi:type="dcterms:W3CDTF">2010-07-05T06:32:09Z</dcterms:created>
  <dcterms:modified xsi:type="dcterms:W3CDTF">2010-07-13T03:17:32Z</dcterms:modified>
</cp:coreProperties>
</file>